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5" r:id="rId1"/>
  </p:sldMasterIdLst>
  <p:notesMasterIdLst>
    <p:notesMasterId r:id="rId21"/>
  </p:notesMasterIdLst>
  <p:handoutMasterIdLst>
    <p:handoutMasterId r:id="rId22"/>
  </p:handoutMasterIdLst>
  <p:sldIdLst>
    <p:sldId id="259" r:id="rId2"/>
    <p:sldId id="275" r:id="rId3"/>
    <p:sldId id="260" r:id="rId4"/>
    <p:sldId id="264" r:id="rId5"/>
    <p:sldId id="265" r:id="rId6"/>
    <p:sldId id="284" r:id="rId7"/>
    <p:sldId id="266" r:id="rId8"/>
    <p:sldId id="274" r:id="rId9"/>
    <p:sldId id="271" r:id="rId10"/>
    <p:sldId id="267" r:id="rId11"/>
    <p:sldId id="268" r:id="rId12"/>
    <p:sldId id="269" r:id="rId13"/>
    <p:sldId id="270" r:id="rId14"/>
    <p:sldId id="276" r:id="rId15"/>
    <p:sldId id="280" r:id="rId16"/>
    <p:sldId id="277" r:id="rId17"/>
    <p:sldId id="281" r:id="rId18"/>
    <p:sldId id="282" r:id="rId19"/>
    <p:sldId id="283" r:id="rId20"/>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304" userDrawn="1">
          <p15:clr>
            <a:srgbClr val="A4A3A4"/>
          </p15:clr>
        </p15:guide>
        <p15:guide id="3" orient="horz" pos="4144" userDrawn="1">
          <p15:clr>
            <a:srgbClr val="A4A3A4"/>
          </p15:clr>
        </p15:guide>
        <p15:guide id="4" orient="horz" pos="3952" userDrawn="1">
          <p15:clr>
            <a:srgbClr val="A4A3A4"/>
          </p15:clr>
        </p15:guide>
        <p15:guide id="5" orient="horz" pos="1136" userDrawn="1">
          <p15:clr>
            <a:srgbClr val="A4A3A4"/>
          </p15:clr>
        </p15:guide>
        <p15:guide id="6" pos="3839" userDrawn="1">
          <p15:clr>
            <a:srgbClr val="A4A3A4"/>
          </p15:clr>
        </p15:guide>
        <p15:guide id="7" pos="191" userDrawn="1">
          <p15:clr>
            <a:srgbClr val="A4A3A4"/>
          </p15:clr>
        </p15:guide>
        <p15:guide id="8" pos="7486" userDrawn="1">
          <p15:clr>
            <a:srgbClr val="A4A3A4"/>
          </p15:clr>
        </p15:guide>
        <p15:guide id="9" pos="576" userDrawn="1">
          <p15:clr>
            <a:srgbClr val="A4A3A4"/>
          </p15:clr>
        </p15:guide>
        <p15:guide id="10" pos="710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ctoria Walters" initials="VW" lastIdx="1" clrIdx="0">
    <p:extLst>
      <p:ext uri="{19B8F6BF-5375-455C-9EA6-DF929625EA0E}">
        <p15:presenceInfo xmlns:p15="http://schemas.microsoft.com/office/powerpoint/2012/main" userId="S::vywalters@aggies.ncat.edu::5483a855-40bc-4cb3-ba8b-79aa38e823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6C0891-D24B-4DF3-B051-FB31062B7639}" v="1" dt="2020-12-28T09:35:24.400"/>
    <p1510:client id="{B56CEB04-FE6D-4E4C-A529-5FF4BFC175A7}" v="108" dt="2020-06-15T01:28:53.070"/>
    <p1510:client id="{F3F0644B-8974-4234-84F6-F287CA94944F}" v="5" dt="2021-01-11T19:18:46.173"/>
  </p1510:revLst>
</p1510:revInfo>
</file>

<file path=ppt/tableStyles.xml><?xml version="1.0" encoding="utf-8"?>
<a:tblStyleLst xmlns:a="http://schemas.openxmlformats.org/drawingml/2006/main" def="{D03447BB-5D67-496B-8E87-E561075AD55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68"/>
  </p:normalViewPr>
  <p:slideViewPr>
    <p:cSldViewPr snapToGrid="0">
      <p:cViewPr varScale="1">
        <p:scale>
          <a:sx n="105" d="100"/>
          <a:sy n="105" d="100"/>
        </p:scale>
        <p:origin x="840" y="200"/>
      </p:cViewPr>
      <p:guideLst>
        <p:guide orient="horz" pos="2160"/>
        <p:guide orient="horz" pos="304"/>
        <p:guide orient="horz" pos="4144"/>
        <p:guide orient="horz" pos="3952"/>
        <p:guide orient="horz" pos="1136"/>
        <p:guide pos="3839"/>
        <p:guide pos="191"/>
        <p:guide pos="7486"/>
        <p:guide pos="576"/>
        <p:guide pos="7102"/>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954C6E1-AF92-4FB7-A013-0B520EBC30AE}" type="datetimeFigureOut">
              <a:rPr lang="en-US"/>
              <a:t>8/26/24</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A52D9BF-D574-4807-B36C-9E2A025BE826}" type="slidenum">
              <a:rPr/>
              <a:t>‹#›</a:t>
            </a:fld>
            <a:endParaRPr/>
          </a:p>
        </p:txBody>
      </p:sp>
    </p:spTree>
    <p:extLst>
      <p:ext uri="{BB962C8B-B14F-4D97-AF65-F5344CB8AC3E}">
        <p14:creationId xmlns:p14="http://schemas.microsoft.com/office/powerpoint/2010/main" val="23067921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C10850-0874-4A61-99B4-D613C5E8D9EA}" type="datetimeFigureOut">
              <a:rPr lang="en-US"/>
              <a:t>8/26/24</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11EC53-F507-411E-9ADC-FBCFECE09D3D}" type="slidenum">
              <a:rPr/>
              <a:t>‹#›</a:t>
            </a:fld>
            <a:endParaRPr/>
          </a:p>
        </p:txBody>
      </p:sp>
    </p:spTree>
    <p:extLst>
      <p:ext uri="{BB962C8B-B14F-4D97-AF65-F5344CB8AC3E}">
        <p14:creationId xmlns:p14="http://schemas.microsoft.com/office/powerpoint/2010/main" val="758182631"/>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E11EC53-F507-411E-9ADC-FBCFECE09D3D}" type="slidenum">
              <a:rPr lang="en-US" smtClean="0"/>
              <a:t>1</a:t>
            </a:fld>
            <a:endParaRPr lang="en-US"/>
          </a:p>
        </p:txBody>
      </p:sp>
    </p:spTree>
    <p:extLst>
      <p:ext uri="{BB962C8B-B14F-4D97-AF65-F5344CB8AC3E}">
        <p14:creationId xmlns:p14="http://schemas.microsoft.com/office/powerpoint/2010/main" val="2908644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11EC53-F507-411E-9ADC-FBCFECE09D3D}" type="slidenum">
              <a:rPr lang="en-US" smtClean="0"/>
              <a:t>6</a:t>
            </a:fld>
            <a:endParaRPr lang="en-US"/>
          </a:p>
        </p:txBody>
      </p:sp>
    </p:spTree>
    <p:extLst>
      <p:ext uri="{BB962C8B-B14F-4D97-AF65-F5344CB8AC3E}">
        <p14:creationId xmlns:p14="http://schemas.microsoft.com/office/powerpoint/2010/main" val="1354155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11EC53-F507-411E-9ADC-FBCFECE09D3D}" type="slidenum">
              <a:rPr lang="en-US" smtClean="0"/>
              <a:t>9</a:t>
            </a:fld>
            <a:endParaRPr lang="en-US"/>
          </a:p>
        </p:txBody>
      </p:sp>
    </p:spTree>
    <p:extLst>
      <p:ext uri="{BB962C8B-B14F-4D97-AF65-F5344CB8AC3E}">
        <p14:creationId xmlns:p14="http://schemas.microsoft.com/office/powerpoint/2010/main" val="3716992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11EC53-F507-411E-9ADC-FBCFECE09D3D}" type="slidenum">
              <a:rPr lang="en-US" smtClean="0"/>
              <a:t>18</a:t>
            </a:fld>
            <a:endParaRPr lang="en-US"/>
          </a:p>
        </p:txBody>
      </p:sp>
    </p:spTree>
    <p:extLst>
      <p:ext uri="{BB962C8B-B14F-4D97-AF65-F5344CB8AC3E}">
        <p14:creationId xmlns:p14="http://schemas.microsoft.com/office/powerpoint/2010/main" val="2234696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11EC53-F507-411E-9ADC-FBCFECE09D3D}" type="slidenum">
              <a:rPr lang="en-US" smtClean="0"/>
              <a:t>19</a:t>
            </a:fld>
            <a:endParaRPr lang="en-US"/>
          </a:p>
        </p:txBody>
      </p:sp>
    </p:spTree>
    <p:extLst>
      <p:ext uri="{BB962C8B-B14F-4D97-AF65-F5344CB8AC3E}">
        <p14:creationId xmlns:p14="http://schemas.microsoft.com/office/powerpoint/2010/main" val="21283648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68246" y="1828800"/>
            <a:ext cx="9220200" cy="2147926"/>
          </a:xfrm>
        </p:spPr>
        <p:txBody>
          <a:bodyPr anchor="ctr">
            <a:normAutofit/>
          </a:bodyPr>
          <a:lstStyle>
            <a:lvl1pPr algn="ctr">
              <a:defRPr sz="4400" cap="all" normalizeH="0" baseline="0"/>
            </a:lvl1pPr>
          </a:lstStyle>
          <a:p>
            <a:r>
              <a:rPr lang="en-US"/>
              <a:t>Click to edit Master title style</a:t>
            </a:r>
            <a:endParaRPr/>
          </a:p>
        </p:txBody>
      </p:sp>
      <p:sp>
        <p:nvSpPr>
          <p:cNvPr id="3" name="Subtitle 2"/>
          <p:cNvSpPr>
            <a:spLocks noGrp="1"/>
          </p:cNvSpPr>
          <p:nvPr>
            <p:ph type="subTitle" idx="1"/>
          </p:nvPr>
        </p:nvSpPr>
        <p:spPr>
          <a:xfrm>
            <a:off x="1468246" y="4063998"/>
            <a:ext cx="9220200" cy="1016000"/>
          </a:xfrm>
        </p:spPr>
        <p:txBody>
          <a:bodyPr>
            <a:normAutofit/>
          </a:bodyPr>
          <a:lstStyle>
            <a:lvl1pPr marL="0" indent="0" algn="ctr">
              <a:spcBef>
                <a:spcPts val="0"/>
              </a:spcBef>
              <a:buNone/>
              <a:defRPr sz="280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2" indent="0" algn="ctr">
              <a:buNone/>
              <a:defRPr>
                <a:solidFill>
                  <a:schemeClr val="tx1">
                    <a:tint val="75000"/>
                  </a:schemeClr>
                </a:solidFill>
              </a:defRPr>
            </a:lvl5pPr>
            <a:lvl6pPr marL="3047466"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p:txBody>
          <a:bodyPr/>
          <a:lstStyle/>
          <a:p>
            <a:fld id="{3B9B9059-F1D6-41D0-95CF-D21CAA096B3A}" type="datetimeFigureOut">
              <a:rPr lang="en-US" smtClean="0"/>
              <a:pPr/>
              <a:t>8/26/24</a:t>
            </a:fld>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a:p>
        </p:txBody>
      </p:sp>
    </p:spTree>
    <p:extLst>
      <p:ext uri="{BB962C8B-B14F-4D97-AF65-F5344CB8AC3E}">
        <p14:creationId xmlns:p14="http://schemas.microsoft.com/office/powerpoint/2010/main" val="214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0" orient="horz" pos="2160" userDrawn="1">
          <p15:clr>
            <a:srgbClr val="FBAE40"/>
          </p15:clr>
        </p15:guide>
        <p15:guide id="1"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21163" y="482600"/>
            <a:ext cx="3961368" cy="1422400"/>
          </a:xfrm>
        </p:spPr>
        <p:txBody>
          <a:bodyPr anchor="b" anchorCtr="0">
            <a:normAutofit/>
          </a:bodyPr>
          <a:lstStyle>
            <a:lvl1pPr algn="l">
              <a:defRPr sz="3200" b="0"/>
            </a:lvl1pPr>
          </a:lstStyle>
          <a:p>
            <a:r>
              <a:rPr lang="en-US"/>
              <a:t>Click to edit Master title style</a:t>
            </a:r>
            <a:endParaRPr/>
          </a:p>
        </p:txBody>
      </p:sp>
      <p:sp>
        <p:nvSpPr>
          <p:cNvPr id="9" name="Rectangle 8"/>
          <p:cNvSpPr/>
          <p:nvPr/>
        </p:nvSpPr>
        <p:spPr>
          <a:xfrm>
            <a:off x="0" y="-1115"/>
            <a:ext cx="7618016"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2400"/>
          </a:p>
        </p:txBody>
      </p:sp>
      <p:sp>
        <p:nvSpPr>
          <p:cNvPr id="3" name="Picture Placeholder 2" descr="An empty placeholder to add an image. Click on the placeholder and select the image that you wish to add."/>
          <p:cNvSpPr>
            <a:spLocks noGrp="1"/>
          </p:cNvSpPr>
          <p:nvPr>
            <p:ph type="pic" idx="1"/>
          </p:nvPr>
        </p:nvSpPr>
        <p:spPr>
          <a:xfrm>
            <a:off x="507869" y="482602"/>
            <a:ext cx="6602281" cy="5842001"/>
          </a:xfrm>
          <a:noFill/>
          <a:ln w="9525">
            <a:noFill/>
            <a:miter lim="800000"/>
          </a:ln>
          <a:effectLst/>
        </p:spPr>
        <p:txBody>
          <a:bodyPr>
            <a:normAutofit/>
          </a:bodyPr>
          <a:lstStyle>
            <a:lvl1pPr marL="0" indent="0" algn="ctr">
              <a:buNone/>
              <a:defRPr sz="2700"/>
            </a:lvl1pPr>
            <a:lvl2pPr marL="609493" indent="0">
              <a:buNone/>
              <a:defRPr sz="3700"/>
            </a:lvl2pPr>
            <a:lvl3pPr marL="1218987" indent="0">
              <a:buNone/>
              <a:defRPr sz="3200"/>
            </a:lvl3pPr>
            <a:lvl4pPr marL="1828480" indent="0">
              <a:buNone/>
              <a:defRPr sz="2700"/>
            </a:lvl4pPr>
            <a:lvl5pPr marL="2437972" indent="0">
              <a:buNone/>
              <a:defRPr sz="2700"/>
            </a:lvl5pPr>
            <a:lvl6pPr marL="3047466"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a:p>
        </p:txBody>
      </p:sp>
      <p:sp>
        <p:nvSpPr>
          <p:cNvPr id="4" name="Text Placeholder 3"/>
          <p:cNvSpPr>
            <a:spLocks noGrp="1"/>
          </p:cNvSpPr>
          <p:nvPr>
            <p:ph type="body" sz="half" idx="2"/>
          </p:nvPr>
        </p:nvSpPr>
        <p:spPr>
          <a:xfrm>
            <a:off x="7821163" y="2108200"/>
            <a:ext cx="3961368" cy="4267200"/>
          </a:xfrm>
        </p:spPr>
        <p:txBody>
          <a:bodyPr>
            <a:normAutofit/>
          </a:bodyPr>
          <a:lstStyle>
            <a:lvl1pPr marL="0" indent="0">
              <a:spcBef>
                <a:spcPts val="1600"/>
              </a:spcBef>
              <a:buNone/>
              <a:defRPr sz="2000">
                <a:solidFill>
                  <a:schemeClr val="tx1"/>
                </a:solidFill>
              </a:defRPr>
            </a:lvl1pPr>
            <a:lvl2pPr marL="609493" indent="0">
              <a:buNone/>
              <a:defRPr sz="1600"/>
            </a:lvl2pPr>
            <a:lvl3pPr marL="1218987" indent="0">
              <a:buNone/>
              <a:defRPr sz="1300"/>
            </a:lvl3pPr>
            <a:lvl4pPr marL="1828480" indent="0">
              <a:buNone/>
              <a:defRPr sz="1200"/>
            </a:lvl4pPr>
            <a:lvl5pPr marL="2437972" indent="0">
              <a:buNone/>
              <a:defRPr sz="1200"/>
            </a:lvl5pPr>
            <a:lvl6pPr marL="3047466"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p:txBody>
          <a:bodyPr/>
          <a:lstStyle/>
          <a:p>
            <a:fld id="{3B9B9059-F1D6-41D0-95CF-D21CAA096B3A}" type="datetimeFigureOut">
              <a:rPr lang="en-US" smtClean="0"/>
              <a:pPr/>
              <a:t>8/26/24</a:t>
            </a:fld>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a:p>
        </p:txBody>
      </p:sp>
    </p:spTree>
    <p:extLst>
      <p:ext uri="{BB962C8B-B14F-4D97-AF65-F5344CB8AC3E}">
        <p14:creationId xmlns:p14="http://schemas.microsoft.com/office/powerpoint/2010/main" val="3150744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669581">
              <a:defRPr baseline="0"/>
            </a:lvl6pPr>
            <a:lvl7pPr marL="2669581">
              <a:defRPr baseline="0"/>
            </a:lvl7pPr>
            <a:lvl8pPr marL="2669581">
              <a:defRPr baseline="0"/>
            </a:lvl8pPr>
            <a:lvl9pPr marL="2669581">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3B9B9059-F1D6-41D0-95CF-D21CAA096B3A}" type="datetimeFigureOut">
              <a:rPr lang="en-US" smtClean="0"/>
              <a:t>8/26/24</a:t>
            </a:fld>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t>‹#›</a:t>
            </a:fld>
            <a:endParaRPr lang="en-US"/>
          </a:p>
        </p:txBody>
      </p:sp>
    </p:spTree>
    <p:extLst>
      <p:ext uri="{BB962C8B-B14F-4D97-AF65-F5344CB8AC3E}">
        <p14:creationId xmlns:p14="http://schemas.microsoft.com/office/powerpoint/2010/main" val="2153475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40043" y="685800"/>
            <a:ext cx="1843982" cy="558800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914163" y="685800"/>
            <a:ext cx="9040045" cy="5588002"/>
          </a:xfrm>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3B9B9059-F1D6-41D0-95CF-D21CAA096B3A}" type="datetimeFigureOut">
              <a:rPr lang="en-US" smtClean="0"/>
              <a:t>8/26/24</a:t>
            </a:fld>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t>‹#›</a:t>
            </a:fld>
            <a:endParaRPr lang="en-US"/>
          </a:p>
        </p:txBody>
      </p:sp>
    </p:spTree>
    <p:extLst>
      <p:ext uri="{BB962C8B-B14F-4D97-AF65-F5344CB8AC3E}">
        <p14:creationId xmlns:p14="http://schemas.microsoft.com/office/powerpoint/2010/main" val="1991763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163" y="482600"/>
            <a:ext cx="10360501" cy="1219200"/>
          </a:xfrm>
        </p:spPr>
        <p:txBody>
          <a:bodyPr/>
          <a:lstStyle/>
          <a:p>
            <a:r>
              <a:rPr lang="en-US"/>
              <a:t>Click to edit Master title style</a:t>
            </a:r>
            <a:endParaRPr/>
          </a:p>
        </p:txBody>
      </p:sp>
      <p:sp>
        <p:nvSpPr>
          <p:cNvPr id="3" name="Content Placeholder 2"/>
          <p:cNvSpPr>
            <a:spLocks noGrp="1"/>
          </p:cNvSpPr>
          <p:nvPr>
            <p:ph idx="1"/>
          </p:nvPr>
        </p:nvSpPr>
        <p:spPr>
          <a:xfrm>
            <a:off x="914163" y="1803401"/>
            <a:ext cx="10360501" cy="4470400"/>
          </a:xfrm>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3B9B9059-F1D6-41D0-95CF-D21CAA096B3A}" type="datetimeFigureOut">
              <a:rPr lang="en-US" smtClean="0"/>
              <a:t>8/26/24</a:t>
            </a:fld>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t>‹#›</a:t>
            </a:fld>
            <a:endParaRPr lang="en-US"/>
          </a:p>
        </p:txBody>
      </p:sp>
    </p:spTree>
    <p:extLst>
      <p:ext uri="{BB962C8B-B14F-4D97-AF65-F5344CB8AC3E}">
        <p14:creationId xmlns:p14="http://schemas.microsoft.com/office/powerpoint/2010/main" val="2264308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8883" y="1524002"/>
            <a:ext cx="9751060" cy="1992597"/>
          </a:xfrm>
        </p:spPr>
        <p:txBody>
          <a:bodyPr anchor="b" anchorCtr="0">
            <a:noAutofit/>
          </a:bodyPr>
          <a:lstStyle>
            <a:lvl1pPr algn="ctr">
              <a:defRPr sz="4400" b="0" cap="all" baseline="0"/>
            </a:lvl1pPr>
          </a:lstStyle>
          <a:p>
            <a:r>
              <a:rPr lang="en-US"/>
              <a:t>Click to edit Master title style</a:t>
            </a:r>
            <a:endParaRPr/>
          </a:p>
        </p:txBody>
      </p:sp>
      <p:sp>
        <p:nvSpPr>
          <p:cNvPr id="3" name="Text Placeholder 2"/>
          <p:cNvSpPr>
            <a:spLocks noGrp="1"/>
          </p:cNvSpPr>
          <p:nvPr>
            <p:ph type="body" idx="1"/>
          </p:nvPr>
        </p:nvSpPr>
        <p:spPr>
          <a:xfrm>
            <a:off x="1218883" y="3632200"/>
            <a:ext cx="9751060" cy="1016000"/>
          </a:xfrm>
        </p:spPr>
        <p:txBody>
          <a:bodyPr anchor="t" anchorCtr="0">
            <a:noAutofit/>
          </a:bodyPr>
          <a:lstStyle>
            <a:lvl1pPr marL="0" indent="0" algn="ctr">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2" indent="0">
              <a:buNone/>
              <a:defRPr sz="1900">
                <a:solidFill>
                  <a:schemeClr val="tx1">
                    <a:tint val="75000"/>
                  </a:schemeClr>
                </a:solidFill>
              </a:defRPr>
            </a:lvl5pPr>
            <a:lvl6pPr marL="3047466"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3B9B9059-F1D6-41D0-95CF-D21CAA096B3A}" type="datetimeFigureOut">
              <a:rPr lang="en-US" smtClean="0"/>
              <a:t>8/26/24</a:t>
            </a:fld>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t>‹#›</a:t>
            </a:fld>
            <a:endParaRPr lang="en-US"/>
          </a:p>
        </p:txBody>
      </p:sp>
    </p:spTree>
    <p:extLst>
      <p:ext uri="{BB962C8B-B14F-4D97-AF65-F5344CB8AC3E}">
        <p14:creationId xmlns:p14="http://schemas.microsoft.com/office/powerpoint/2010/main" val="3638904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163" y="482600"/>
            <a:ext cx="10360501" cy="1219200"/>
          </a:xfrm>
        </p:spPr>
        <p:txBody>
          <a:bodyPr/>
          <a:lstStyle/>
          <a:p>
            <a:r>
              <a:rPr lang="en-US"/>
              <a:t>Click to edit Master title style</a:t>
            </a:r>
            <a:endParaRPr/>
          </a:p>
        </p:txBody>
      </p:sp>
      <p:sp>
        <p:nvSpPr>
          <p:cNvPr id="3" name="Content Placeholder 2"/>
          <p:cNvSpPr>
            <a:spLocks noGrp="1"/>
          </p:cNvSpPr>
          <p:nvPr>
            <p:ph sz="half" idx="1"/>
          </p:nvPr>
        </p:nvSpPr>
        <p:spPr>
          <a:xfrm>
            <a:off x="914162" y="1803401"/>
            <a:ext cx="4977104" cy="4470400"/>
          </a:xfrm>
        </p:spPr>
        <p:txBody>
          <a:bodyPr>
            <a:normAutofit/>
          </a:bodyPr>
          <a:lstStyle>
            <a:lvl1pPr>
              <a:defRPr sz="2400"/>
            </a:lvl1pPr>
            <a:lvl2pPr>
              <a:defRPr sz="2000"/>
            </a:lvl2pPr>
            <a:lvl3pPr>
              <a:defRPr sz="1800"/>
            </a:lvl3pPr>
            <a:lvl4pPr>
              <a:defRPr sz="1600"/>
            </a:lvl4pPr>
            <a:lvl5pPr>
              <a:defRPr sz="1400"/>
            </a:lvl5pPr>
            <a:lvl6pPr>
              <a:defRPr sz="1400"/>
            </a:lvl6pPr>
            <a:lvl7pPr marL="2669581">
              <a:defRPr sz="1400"/>
            </a:lvl7pPr>
            <a:lvl8pPr marL="2669581">
              <a:defRPr sz="1400"/>
            </a:lvl8pPr>
            <a:lvl9pPr marL="2669581">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97559" y="1803401"/>
            <a:ext cx="4977104" cy="4470400"/>
          </a:xfrm>
        </p:spPr>
        <p:txBody>
          <a:bodyPr>
            <a:normAutofit/>
          </a:bodyPr>
          <a:lstStyle>
            <a:lvl1pPr>
              <a:defRPr sz="2400"/>
            </a:lvl1pPr>
            <a:lvl2pPr>
              <a:defRPr sz="2000"/>
            </a:lvl2pPr>
            <a:lvl3pPr>
              <a:defRPr sz="1800"/>
            </a:lvl3pPr>
            <a:lvl4pPr>
              <a:defRPr sz="1600"/>
            </a:lvl4pPr>
            <a:lvl5pPr>
              <a:defRPr sz="1400"/>
            </a:lvl5pPr>
            <a:lvl6pPr marL="2669581">
              <a:defRPr sz="1400" baseline="0"/>
            </a:lvl6pPr>
            <a:lvl7pPr marL="2669581">
              <a:defRPr sz="1400" baseline="0"/>
            </a:lvl7pPr>
            <a:lvl8pPr marL="2669581">
              <a:defRPr sz="1400" baseline="0"/>
            </a:lvl8pPr>
            <a:lvl9pPr marL="2669581">
              <a:defRPr sz="14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p:txBody>
          <a:bodyPr/>
          <a:lstStyle/>
          <a:p>
            <a:fld id="{3B9B9059-F1D6-41D0-95CF-D21CAA096B3A}" type="datetimeFigureOut">
              <a:rPr lang="en-US" smtClean="0"/>
              <a:t>8/26/24</a:t>
            </a:fld>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t>‹#›</a:t>
            </a:fld>
            <a:endParaRPr lang="en-US"/>
          </a:p>
        </p:txBody>
      </p:sp>
    </p:spTree>
    <p:extLst>
      <p:ext uri="{BB962C8B-B14F-4D97-AF65-F5344CB8AC3E}">
        <p14:creationId xmlns:p14="http://schemas.microsoft.com/office/powerpoint/2010/main" val="140658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163" y="482600"/>
            <a:ext cx="10360501" cy="1219200"/>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914162" y="1803400"/>
            <a:ext cx="4977104" cy="914400"/>
          </a:xfrm>
        </p:spPr>
        <p:txBody>
          <a:bodyPr anchor="ctr">
            <a:noAutofit/>
          </a:bodyPr>
          <a:lstStyle>
            <a:lvl1pPr marL="0" indent="0">
              <a:lnSpc>
                <a:spcPct val="80000"/>
              </a:lnSpc>
              <a:spcBef>
                <a:spcPts val="0"/>
              </a:spcBef>
              <a:buNone/>
              <a:defRPr sz="2800" b="0">
                <a:solidFill>
                  <a:schemeClr val="tx1"/>
                </a:solidFill>
              </a:defRPr>
            </a:lvl1pPr>
            <a:lvl2pPr marL="609493" indent="0">
              <a:buNone/>
              <a:defRPr sz="2700" b="1"/>
            </a:lvl2pPr>
            <a:lvl3pPr marL="1218987" indent="0">
              <a:buNone/>
              <a:defRPr sz="2400" b="1"/>
            </a:lvl3pPr>
            <a:lvl4pPr marL="1828480" indent="0">
              <a:buNone/>
              <a:defRPr sz="2100" b="1"/>
            </a:lvl4pPr>
            <a:lvl5pPr marL="2437972" indent="0">
              <a:buNone/>
              <a:defRPr sz="2100" b="1"/>
            </a:lvl5pPr>
            <a:lvl6pPr marL="3047466"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914162" y="2717800"/>
            <a:ext cx="4977104" cy="3556000"/>
          </a:xfrm>
        </p:spPr>
        <p:txBody>
          <a:bodyPr>
            <a:normAutofit/>
          </a:bodyPr>
          <a:lstStyle>
            <a:lvl1pPr>
              <a:defRPr sz="2400"/>
            </a:lvl1pPr>
            <a:lvl2pPr>
              <a:defRPr sz="2000"/>
            </a:lvl2pPr>
            <a:lvl3pPr>
              <a:defRPr sz="1800"/>
            </a:lvl3pPr>
            <a:lvl4pPr>
              <a:defRPr sz="1600"/>
            </a:lvl4pPr>
            <a:lvl5pPr>
              <a:defRPr sz="1400"/>
            </a:lvl5pPr>
            <a:lvl6pPr marL="2669581">
              <a:defRPr sz="1400"/>
            </a:lvl6pPr>
            <a:lvl7pPr marL="2669581">
              <a:defRPr sz="1400"/>
            </a:lvl7pPr>
            <a:lvl8pPr marL="2669581">
              <a:defRPr sz="1400"/>
            </a:lvl8pPr>
            <a:lvl9pPr marL="2669581">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97559" y="1803400"/>
            <a:ext cx="4977104" cy="914400"/>
          </a:xfrm>
        </p:spPr>
        <p:txBody>
          <a:bodyPr anchor="ctr">
            <a:noAutofit/>
          </a:bodyPr>
          <a:lstStyle>
            <a:lvl1pPr marL="0" indent="0">
              <a:lnSpc>
                <a:spcPct val="80000"/>
              </a:lnSpc>
              <a:spcBef>
                <a:spcPts val="0"/>
              </a:spcBef>
              <a:buNone/>
              <a:defRPr sz="2800" b="0">
                <a:solidFill>
                  <a:schemeClr val="tx1"/>
                </a:solidFill>
              </a:defRPr>
            </a:lvl1pPr>
            <a:lvl2pPr marL="609493" indent="0">
              <a:buNone/>
              <a:defRPr sz="2700" b="1"/>
            </a:lvl2pPr>
            <a:lvl3pPr marL="1218987" indent="0">
              <a:buNone/>
              <a:defRPr sz="2400" b="1"/>
            </a:lvl3pPr>
            <a:lvl4pPr marL="1828480" indent="0">
              <a:buNone/>
              <a:defRPr sz="2100" b="1"/>
            </a:lvl4pPr>
            <a:lvl5pPr marL="2437972" indent="0">
              <a:buNone/>
              <a:defRPr sz="2100" b="1"/>
            </a:lvl5pPr>
            <a:lvl6pPr marL="3047466"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297559" y="2717800"/>
            <a:ext cx="4977104" cy="3556000"/>
          </a:xfrm>
        </p:spPr>
        <p:txBody>
          <a:bodyPr>
            <a:normAutofit/>
          </a:bodyPr>
          <a:lstStyle>
            <a:lvl1pPr>
              <a:defRPr sz="2400"/>
            </a:lvl1pPr>
            <a:lvl2pPr>
              <a:defRPr sz="2000"/>
            </a:lvl2pPr>
            <a:lvl3pPr>
              <a:defRPr sz="1800"/>
            </a:lvl3pPr>
            <a:lvl4pPr>
              <a:defRPr sz="1600"/>
            </a:lvl4pPr>
            <a:lvl5pPr>
              <a:defRPr sz="1400"/>
            </a:lvl5pPr>
            <a:lvl6pPr marL="2669581">
              <a:defRPr sz="1400"/>
            </a:lvl6pPr>
            <a:lvl7pPr marL="2669581">
              <a:defRPr sz="1400"/>
            </a:lvl7pPr>
            <a:lvl8pPr marL="2669581">
              <a:defRPr sz="1400" baseline="0"/>
            </a:lvl8pPr>
            <a:lvl9pPr marL="2669581">
              <a:defRPr sz="14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3B9B9059-F1D6-41D0-95CF-D21CAA096B3A}" type="datetimeFigureOut">
              <a:rPr lang="en-US" smtClean="0"/>
              <a:t>8/26/24</a:t>
            </a:fld>
            <a:endParaRPr lang="en-US"/>
          </a:p>
        </p:txBody>
      </p:sp>
      <p:sp>
        <p:nvSpPr>
          <p:cNvPr id="9" name="Slide Number Placeholder 8"/>
          <p:cNvSpPr>
            <a:spLocks noGrp="1"/>
          </p:cNvSpPr>
          <p:nvPr>
            <p:ph type="sldNum" sz="quarter" idx="12"/>
          </p:nvPr>
        </p:nvSpPr>
        <p:spPr/>
        <p:txBody>
          <a:bodyPr/>
          <a:lstStyle/>
          <a:p>
            <a:fld id="{E5FD5434-F838-4DD4-A17B-1CB1A1850DF4}" type="slidenum">
              <a:rPr lang="en-US" smtClean="0"/>
              <a:t>‹#›</a:t>
            </a:fld>
            <a:endParaRPr lang="en-US"/>
          </a:p>
        </p:txBody>
      </p:sp>
    </p:spTree>
    <p:extLst>
      <p:ext uri="{BB962C8B-B14F-4D97-AF65-F5344CB8AC3E}">
        <p14:creationId xmlns:p14="http://schemas.microsoft.com/office/powerpoint/2010/main" val="356168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163" y="482600"/>
            <a:ext cx="10360501" cy="1219200"/>
          </a:xfrm>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endParaRPr lang="en-US"/>
          </a:p>
        </p:txBody>
      </p:sp>
      <p:sp>
        <p:nvSpPr>
          <p:cNvPr id="3" name="Date Placeholder 2"/>
          <p:cNvSpPr>
            <a:spLocks noGrp="1"/>
          </p:cNvSpPr>
          <p:nvPr>
            <p:ph type="dt" sz="half" idx="10"/>
          </p:nvPr>
        </p:nvSpPr>
        <p:spPr/>
        <p:txBody>
          <a:bodyPr/>
          <a:lstStyle/>
          <a:p>
            <a:fld id="{3B9B9059-F1D6-41D0-95CF-D21CAA096B3A}" type="datetimeFigureOut">
              <a:rPr lang="en-US" smtClean="0"/>
              <a:t>8/26/24</a:t>
            </a:fld>
            <a:endParaRPr lang="en-US"/>
          </a:p>
        </p:txBody>
      </p:sp>
      <p:sp>
        <p:nvSpPr>
          <p:cNvPr id="5" name="Slide Number Placeholder 4"/>
          <p:cNvSpPr>
            <a:spLocks noGrp="1"/>
          </p:cNvSpPr>
          <p:nvPr>
            <p:ph type="sldNum" sz="quarter" idx="12"/>
          </p:nvPr>
        </p:nvSpPr>
        <p:spPr/>
        <p:txBody>
          <a:bodyPr/>
          <a:lstStyle/>
          <a:p>
            <a:fld id="{E5FD5434-F838-4DD4-A17B-1CB1A1850DF4}" type="slidenum">
              <a:rPr lang="en-US" smtClean="0"/>
              <a:t>‹#›</a:t>
            </a:fld>
            <a:endParaRPr lang="en-US"/>
          </a:p>
        </p:txBody>
      </p:sp>
    </p:spTree>
    <p:extLst>
      <p:ext uri="{BB962C8B-B14F-4D97-AF65-F5344CB8AC3E}">
        <p14:creationId xmlns:p14="http://schemas.microsoft.com/office/powerpoint/2010/main" val="2469684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2" name="Date Placeholder 1"/>
          <p:cNvSpPr>
            <a:spLocks noGrp="1"/>
          </p:cNvSpPr>
          <p:nvPr>
            <p:ph type="dt" sz="half" idx="10"/>
          </p:nvPr>
        </p:nvSpPr>
        <p:spPr/>
        <p:txBody>
          <a:bodyPr/>
          <a:lstStyle/>
          <a:p>
            <a:fld id="{3B9B9059-F1D6-41D0-95CF-D21CAA096B3A}" type="datetimeFigureOut">
              <a:rPr lang="en-US" smtClean="0"/>
              <a:pPr/>
              <a:t>8/26/24</a:t>
            </a:fld>
            <a:endParaRPr lang="en-US"/>
          </a:p>
        </p:txBody>
      </p:sp>
      <p:sp>
        <p:nvSpPr>
          <p:cNvPr id="4" name="Slide Number Placeholder 3"/>
          <p:cNvSpPr>
            <a:spLocks noGrp="1"/>
          </p:cNvSpPr>
          <p:nvPr>
            <p:ph type="sldNum" sz="quarter" idx="12"/>
          </p:nvPr>
        </p:nvSpPr>
        <p:spPr/>
        <p:txBody>
          <a:bodyPr/>
          <a:lstStyle/>
          <a:p>
            <a:fld id="{E5FD5434-F838-4DD4-A17B-1CB1A1850DF4}" type="slidenum">
              <a:rPr lang="en-US" smtClean="0"/>
              <a:pPr/>
              <a:t>‹#›</a:t>
            </a:fld>
            <a:endParaRPr lang="en-US"/>
          </a:p>
        </p:txBody>
      </p:sp>
    </p:spTree>
    <p:extLst>
      <p:ext uri="{BB962C8B-B14F-4D97-AF65-F5344CB8AC3E}">
        <p14:creationId xmlns:p14="http://schemas.microsoft.com/office/powerpoint/2010/main" val="1880342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21163" y="482600"/>
            <a:ext cx="3961368" cy="1422400"/>
          </a:xfrm>
        </p:spPr>
        <p:txBody>
          <a:bodyPr anchor="b">
            <a:noAutofit/>
          </a:bodyPr>
          <a:lstStyle>
            <a:lvl1pPr algn="l">
              <a:defRPr sz="3200" b="0"/>
            </a:lvl1pPr>
          </a:lstStyle>
          <a:p>
            <a:r>
              <a:rPr lang="en-US"/>
              <a:t>Click to edit Master title style</a:t>
            </a:r>
            <a:endParaRPr/>
          </a:p>
        </p:txBody>
      </p:sp>
      <p:sp>
        <p:nvSpPr>
          <p:cNvPr id="20" name="Rectangle 19"/>
          <p:cNvSpPr/>
          <p:nvPr/>
        </p:nvSpPr>
        <p:spPr>
          <a:xfrm>
            <a:off x="0" y="-1115"/>
            <a:ext cx="7618016"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2400"/>
          </a:p>
        </p:txBody>
      </p:sp>
      <p:sp>
        <p:nvSpPr>
          <p:cNvPr id="3" name="Content Placeholder 2"/>
          <p:cNvSpPr>
            <a:spLocks noGrp="1"/>
          </p:cNvSpPr>
          <p:nvPr>
            <p:ph idx="1"/>
          </p:nvPr>
        </p:nvSpPr>
        <p:spPr bwMode="white">
          <a:xfrm>
            <a:off x="507868" y="482602"/>
            <a:ext cx="6602280" cy="5842001"/>
          </a:xfrm>
        </p:spPr>
        <p:txBody>
          <a:bodyPr>
            <a:norm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7821163" y="2108200"/>
            <a:ext cx="3961368" cy="4267200"/>
          </a:xfrm>
        </p:spPr>
        <p:txBody>
          <a:bodyPr anchor="t" anchorCtr="0">
            <a:normAutofit/>
          </a:bodyPr>
          <a:lstStyle>
            <a:lvl1pPr marL="0" indent="0">
              <a:spcBef>
                <a:spcPts val="1600"/>
              </a:spcBef>
              <a:buNone/>
              <a:defRPr sz="2000">
                <a:solidFill>
                  <a:schemeClr val="tx1"/>
                </a:solidFill>
              </a:defRPr>
            </a:lvl1pPr>
            <a:lvl2pPr marL="609493" indent="0">
              <a:buNone/>
              <a:defRPr sz="1600"/>
            </a:lvl2pPr>
            <a:lvl3pPr marL="1218987" indent="0">
              <a:buNone/>
              <a:defRPr sz="1300"/>
            </a:lvl3pPr>
            <a:lvl4pPr marL="1828480" indent="0">
              <a:buNone/>
              <a:defRPr sz="1200"/>
            </a:lvl4pPr>
            <a:lvl5pPr marL="2437972" indent="0">
              <a:buNone/>
              <a:defRPr sz="1200"/>
            </a:lvl5pPr>
            <a:lvl6pPr marL="3047466"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p:txBody>
          <a:bodyPr/>
          <a:lstStyle/>
          <a:p>
            <a:fld id="{3B9B9059-F1D6-41D0-95CF-D21CAA096B3A}" type="datetimeFigureOut">
              <a:rPr lang="en-US" smtClean="0"/>
              <a:pPr/>
              <a:t>8/26/24</a:t>
            </a:fld>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a:p>
        </p:txBody>
      </p:sp>
    </p:spTree>
    <p:extLst>
      <p:ext uri="{BB962C8B-B14F-4D97-AF65-F5344CB8AC3E}">
        <p14:creationId xmlns:p14="http://schemas.microsoft.com/office/powerpoint/2010/main" val="2768311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99134" y="1905000"/>
            <a:ext cx="5180251" cy="1727200"/>
          </a:xfrm>
        </p:spPr>
        <p:txBody>
          <a:bodyPr anchor="b" anchorCtr="0">
            <a:normAutofit/>
          </a:bodyPr>
          <a:lstStyle>
            <a:lvl1pPr algn="l">
              <a:defRPr sz="3200" b="0"/>
            </a:lvl1pPr>
          </a:lstStyle>
          <a:p>
            <a:r>
              <a:rPr lang="en-US"/>
              <a:t>Click to edit Master title style</a:t>
            </a:r>
            <a:endParaRPr/>
          </a:p>
        </p:txBody>
      </p:sp>
      <p:sp>
        <p:nvSpPr>
          <p:cNvPr id="9" name="Rectangle 8"/>
          <p:cNvSpPr/>
          <p:nvPr/>
        </p:nvSpPr>
        <p:spPr>
          <a:xfrm>
            <a:off x="0" y="-1115"/>
            <a:ext cx="6093594"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2400"/>
          </a:p>
        </p:txBody>
      </p:sp>
      <p:sp>
        <p:nvSpPr>
          <p:cNvPr id="3" name="Picture Placeholder 2" descr="An empty placeholder to add an image. Click on the placeholder and select the image that you wish to add."/>
          <p:cNvSpPr>
            <a:spLocks noGrp="1"/>
          </p:cNvSpPr>
          <p:nvPr>
            <p:ph type="pic" idx="1"/>
          </p:nvPr>
        </p:nvSpPr>
        <p:spPr>
          <a:xfrm>
            <a:off x="507870" y="482601"/>
            <a:ext cx="5077859" cy="5862706"/>
          </a:xfrm>
          <a:noFill/>
          <a:ln w="9525">
            <a:noFill/>
            <a:miter lim="800000"/>
          </a:ln>
          <a:effectLst/>
        </p:spPr>
        <p:txBody>
          <a:bodyPr>
            <a:normAutofit/>
          </a:bodyPr>
          <a:lstStyle>
            <a:lvl1pPr marL="0" indent="0" algn="ctr">
              <a:buNone/>
              <a:defRPr sz="2700"/>
            </a:lvl1pPr>
            <a:lvl2pPr marL="609493" indent="0">
              <a:buNone/>
              <a:defRPr sz="3700"/>
            </a:lvl2pPr>
            <a:lvl3pPr marL="1218987" indent="0">
              <a:buNone/>
              <a:defRPr sz="3200"/>
            </a:lvl3pPr>
            <a:lvl4pPr marL="1828480" indent="0">
              <a:buNone/>
              <a:defRPr sz="2700"/>
            </a:lvl4pPr>
            <a:lvl5pPr marL="2437972" indent="0">
              <a:buNone/>
              <a:defRPr sz="2700"/>
            </a:lvl5pPr>
            <a:lvl6pPr marL="3047466"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a:p>
        </p:txBody>
      </p:sp>
      <p:sp>
        <p:nvSpPr>
          <p:cNvPr id="4" name="Text Placeholder 3"/>
          <p:cNvSpPr>
            <a:spLocks noGrp="1"/>
          </p:cNvSpPr>
          <p:nvPr>
            <p:ph type="body" sz="half" idx="2"/>
          </p:nvPr>
        </p:nvSpPr>
        <p:spPr>
          <a:xfrm>
            <a:off x="6399134" y="3733800"/>
            <a:ext cx="5180251" cy="1727200"/>
          </a:xfrm>
        </p:spPr>
        <p:txBody>
          <a:bodyPr>
            <a:normAutofit/>
          </a:bodyPr>
          <a:lstStyle>
            <a:lvl1pPr marL="0" indent="0">
              <a:spcBef>
                <a:spcPts val="1600"/>
              </a:spcBef>
              <a:buNone/>
              <a:defRPr sz="2000">
                <a:solidFill>
                  <a:schemeClr val="tx1"/>
                </a:solidFill>
              </a:defRPr>
            </a:lvl1pPr>
            <a:lvl2pPr marL="609493" indent="0">
              <a:buNone/>
              <a:defRPr sz="1600"/>
            </a:lvl2pPr>
            <a:lvl3pPr marL="1218987" indent="0">
              <a:buNone/>
              <a:defRPr sz="1300"/>
            </a:lvl3pPr>
            <a:lvl4pPr marL="1828480" indent="0">
              <a:buNone/>
              <a:defRPr sz="1200"/>
            </a:lvl4pPr>
            <a:lvl5pPr marL="2437972" indent="0">
              <a:buNone/>
              <a:defRPr sz="1200"/>
            </a:lvl5pPr>
            <a:lvl6pPr marL="3047466"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p:txBody>
          <a:bodyPr/>
          <a:lstStyle/>
          <a:p>
            <a:fld id="{3B9B9059-F1D6-41D0-95CF-D21CAA096B3A}" type="datetimeFigureOut">
              <a:rPr lang="en-US" smtClean="0"/>
              <a:pPr/>
              <a:t>8/26/24</a:t>
            </a:fld>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a:p>
        </p:txBody>
      </p:sp>
    </p:spTree>
    <p:extLst>
      <p:ext uri="{BB962C8B-B14F-4D97-AF65-F5344CB8AC3E}">
        <p14:creationId xmlns:p14="http://schemas.microsoft.com/office/powerpoint/2010/main" val="448990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163" y="482600"/>
            <a:ext cx="10360501" cy="1219200"/>
          </a:xfrm>
          <a:prstGeom prst="rect">
            <a:avLst/>
          </a:prstGeom>
          <a:effectLst/>
        </p:spPr>
        <p:txBody>
          <a:bodyPr vert="horz" lIns="121899" tIns="60949" rIns="121899" bIns="60949" rtlCol="0" anchor="b" anchorCtr="0">
            <a:normAutofit/>
          </a:bodyPr>
          <a:lstStyle/>
          <a:p>
            <a:r>
              <a:rPr lang="en-US"/>
              <a:t>Click to edit Master title style</a:t>
            </a:r>
            <a:endParaRPr/>
          </a:p>
        </p:txBody>
      </p:sp>
      <p:sp>
        <p:nvSpPr>
          <p:cNvPr id="3" name="Text Placeholder 2"/>
          <p:cNvSpPr>
            <a:spLocks noGrp="1"/>
          </p:cNvSpPr>
          <p:nvPr>
            <p:ph type="body" idx="1"/>
          </p:nvPr>
        </p:nvSpPr>
        <p:spPr>
          <a:xfrm>
            <a:off x="914163" y="1803401"/>
            <a:ext cx="10360501" cy="4470400"/>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914163" y="6375400"/>
            <a:ext cx="7414869" cy="195072"/>
          </a:xfrm>
          <a:prstGeom prst="rect">
            <a:avLst/>
          </a:prstGeom>
        </p:spPr>
        <p:txBody>
          <a:bodyPr vert="horz" lIns="121899" tIns="60949" rIns="121899" bIns="60949" rtlCol="0" anchor="ctr"/>
          <a:lstStyle>
            <a:lvl1pPr algn="l">
              <a:defRPr sz="1100">
                <a:solidFill>
                  <a:schemeClr val="tx1"/>
                </a:solidFill>
              </a:defRPr>
            </a:lvl1pPr>
          </a:lstStyle>
          <a:p>
            <a:endParaRPr lang="en-US"/>
          </a:p>
        </p:txBody>
      </p:sp>
      <p:sp>
        <p:nvSpPr>
          <p:cNvPr id="4" name="Date Placeholder 3"/>
          <p:cNvSpPr>
            <a:spLocks noGrp="1"/>
          </p:cNvSpPr>
          <p:nvPr>
            <p:ph type="dt" sz="half" idx="2"/>
          </p:nvPr>
        </p:nvSpPr>
        <p:spPr>
          <a:xfrm>
            <a:off x="8735324" y="6375400"/>
            <a:ext cx="1422030" cy="195072"/>
          </a:xfrm>
          <a:prstGeom prst="rect">
            <a:avLst/>
          </a:prstGeom>
        </p:spPr>
        <p:txBody>
          <a:bodyPr vert="horz" lIns="121899" tIns="60949" rIns="121899" bIns="60949" rtlCol="0" anchor="ctr"/>
          <a:lstStyle>
            <a:lvl1pPr algn="r">
              <a:defRPr sz="1100">
                <a:solidFill>
                  <a:schemeClr val="tx1"/>
                </a:solidFill>
              </a:defRPr>
            </a:lvl1pPr>
          </a:lstStyle>
          <a:p>
            <a:fld id="{3B9B9059-F1D6-41D0-95CF-D21CAA096B3A}" type="datetimeFigureOut">
              <a:rPr lang="en-US" smtClean="0"/>
              <a:pPr/>
              <a:t>8/26/24</a:t>
            </a:fld>
            <a:endParaRPr lang="en-US"/>
          </a:p>
        </p:txBody>
      </p:sp>
      <p:sp>
        <p:nvSpPr>
          <p:cNvPr id="6" name="Slide Number Placeholder 5"/>
          <p:cNvSpPr>
            <a:spLocks noGrp="1"/>
          </p:cNvSpPr>
          <p:nvPr>
            <p:ph type="sldNum" sz="quarter" idx="4"/>
          </p:nvPr>
        </p:nvSpPr>
        <p:spPr>
          <a:xfrm>
            <a:off x="10441760" y="6375400"/>
            <a:ext cx="832903" cy="195072"/>
          </a:xfrm>
          <a:prstGeom prst="rect">
            <a:avLst/>
          </a:prstGeom>
        </p:spPr>
        <p:txBody>
          <a:bodyPr vert="horz" lIns="121899" tIns="60949" rIns="121899" bIns="60949" rtlCol="0" anchor="ctr"/>
          <a:lstStyle>
            <a:lvl1pPr algn="r">
              <a:defRPr sz="1100">
                <a:solidFill>
                  <a:schemeClr val="tx1"/>
                </a:solidFill>
              </a:defRPr>
            </a:lvl1pPr>
          </a:lstStyle>
          <a:p>
            <a:fld id="{E5FD5434-F838-4DD4-A17B-1CB1A1850DF4}" type="slidenum">
              <a:rPr lang="en-US" smtClean="0"/>
              <a:pPr/>
              <a:t>‹#›</a:t>
            </a:fld>
            <a:endParaRPr lang="en-US"/>
          </a:p>
        </p:txBody>
      </p:sp>
    </p:spTree>
    <p:extLst>
      <p:ext uri="{BB962C8B-B14F-4D97-AF65-F5344CB8AC3E}">
        <p14:creationId xmlns:p14="http://schemas.microsoft.com/office/powerpoint/2010/main" val="429948849"/>
      </p:ext>
    </p:extLst>
  </p:cSld>
  <p:clrMap bg1="dk1" tx1="lt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8987" rtl="0" eaLnBrk="1" latinLnBrk="0" hangingPunct="1">
        <a:lnSpc>
          <a:spcPct val="80000"/>
        </a:lnSpc>
        <a:spcBef>
          <a:spcPct val="0"/>
        </a:spcBef>
        <a:buNone/>
        <a:defRPr sz="3600" kern="1200" cap="all" baseline="0">
          <a:solidFill>
            <a:schemeClr val="tx1"/>
          </a:solidFill>
          <a:effectLst/>
          <a:latin typeface="+mj-lt"/>
          <a:ea typeface="+mj-ea"/>
          <a:cs typeface="+mj-cs"/>
        </a:defRPr>
      </a:lvl1pPr>
    </p:titleStyle>
    <p:body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2" algn="l" defTabSz="1218987" rtl="0" eaLnBrk="1" latinLnBrk="0" hangingPunct="1">
        <a:defRPr sz="2400" kern="1200">
          <a:solidFill>
            <a:schemeClr val="tx1"/>
          </a:solidFill>
          <a:latin typeface="+mn-lt"/>
          <a:ea typeface="+mn-ea"/>
          <a:cs typeface="+mn-cs"/>
        </a:defRPr>
      </a:lvl5pPr>
      <a:lvl6pPr marL="3047466"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5.xml"/><Relationship Id="rId7" Type="http://schemas.openxmlformats.org/officeDocument/2006/relationships/image" Target="../media/image29.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8.jpeg"/><Relationship Id="rId5" Type="http://schemas.openxmlformats.org/officeDocument/2006/relationships/image" Target="../media/image27.tiff"/><Relationship Id="rId4" Type="http://schemas.openxmlformats.org/officeDocument/2006/relationships/notesSlide" Target="../notesSlides/notesSlide4.xml"/><Relationship Id="rId9" Type="http://schemas.openxmlformats.org/officeDocument/2006/relationships/image" Target="../media/image31.tiff"/></Relationships>
</file>

<file path=ppt/slides/_rels/slide19.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image" Target="../media/image1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0376" y="0"/>
            <a:ext cx="3961368" cy="1422400"/>
          </a:xfrm>
        </p:spPr>
        <p:txBody>
          <a:bodyPr anchor="b">
            <a:normAutofit fontScale="90000"/>
          </a:bodyPr>
          <a:lstStyle/>
          <a:p>
            <a:r>
              <a:rPr lang="en-US"/>
              <a:t>Undergraduate Research Fellows</a:t>
            </a:r>
            <a:br>
              <a:rPr lang="en-US"/>
            </a:br>
            <a:endParaRPr lang="en-US"/>
          </a:p>
        </p:txBody>
      </p:sp>
      <p:pic>
        <p:nvPicPr>
          <p:cNvPr id="4" name="Picture 3">
            <a:extLst>
              <a:ext uri="{FF2B5EF4-FFF2-40B4-BE49-F238E27FC236}">
                <a16:creationId xmlns:a16="http://schemas.microsoft.com/office/drawing/2014/main" id="{BE978699-DE88-E142-93E1-AA3E698F7561}"/>
              </a:ext>
            </a:extLst>
          </p:cNvPr>
          <p:cNvPicPr>
            <a:picLocks noChangeAspect="1"/>
          </p:cNvPicPr>
          <p:nvPr/>
        </p:nvPicPr>
        <p:blipFill rotWithShape="1">
          <a:blip r:embed="rId3"/>
          <a:srcRect l="11076" r="13487" b="-1"/>
          <a:stretch/>
        </p:blipFill>
        <p:spPr>
          <a:xfrm>
            <a:off x="507868" y="482602"/>
            <a:ext cx="6602280" cy="5842001"/>
          </a:xfrm>
          <a:prstGeom prst="rect">
            <a:avLst/>
          </a:prstGeom>
          <a:noFill/>
        </p:spPr>
      </p:pic>
      <p:sp>
        <p:nvSpPr>
          <p:cNvPr id="3" name="Subtitle 2"/>
          <p:cNvSpPr>
            <a:spLocks noGrp="1"/>
          </p:cNvSpPr>
          <p:nvPr>
            <p:ph type="body" sz="half" idx="2"/>
          </p:nvPr>
        </p:nvSpPr>
        <p:spPr>
          <a:xfrm>
            <a:off x="7821163" y="2108200"/>
            <a:ext cx="3961368" cy="4267200"/>
          </a:xfrm>
        </p:spPr>
        <p:txBody>
          <a:bodyPr anchor="t">
            <a:normAutofit/>
          </a:bodyPr>
          <a:lstStyle/>
          <a:p>
            <a:r>
              <a:rPr lang="en-US"/>
              <a:t>Sexual Abuse at Historically Black Colleges and Universities (HBCU)</a:t>
            </a:r>
          </a:p>
          <a:p>
            <a:endParaRPr lang="en-US"/>
          </a:p>
          <a:p>
            <a:endParaRPr lang="en-US"/>
          </a:p>
          <a:p>
            <a:r>
              <a:rPr lang="en-US">
                <a:solidFill>
                  <a:schemeClr val="bg1"/>
                </a:solidFill>
              </a:rPr>
              <a:t>Student: Victoria Walters  </a:t>
            </a:r>
          </a:p>
          <a:p>
            <a:r>
              <a:rPr lang="en-US">
                <a:solidFill>
                  <a:schemeClr val="bg1"/>
                </a:solidFill>
              </a:rPr>
              <a:t>Faculty Mentor: Ms. Donna Bradby </a:t>
            </a:r>
          </a:p>
        </p:txBody>
      </p:sp>
      <p:sp>
        <p:nvSpPr>
          <p:cNvPr id="5" name="TextBox 4">
            <a:extLst>
              <a:ext uri="{FF2B5EF4-FFF2-40B4-BE49-F238E27FC236}">
                <a16:creationId xmlns:a16="http://schemas.microsoft.com/office/drawing/2014/main" id="{056FB781-88A7-1F4E-9B50-D67390E363AA}"/>
              </a:ext>
            </a:extLst>
          </p:cNvPr>
          <p:cNvSpPr txBox="1"/>
          <p:nvPr/>
        </p:nvSpPr>
        <p:spPr>
          <a:xfrm>
            <a:off x="7770376" y="1118968"/>
            <a:ext cx="4367662" cy="646331"/>
          </a:xfrm>
          <a:prstGeom prst="rect">
            <a:avLst/>
          </a:prstGeom>
          <a:noFill/>
          <a:ln>
            <a:solidFill>
              <a:schemeClr val="bg2"/>
            </a:solidFill>
          </a:ln>
        </p:spPr>
        <p:txBody>
          <a:bodyPr wrap="square" rtlCol="0" anchor="ctr" anchorCtr="1">
            <a:spAutoFit/>
          </a:bodyPr>
          <a:lstStyle/>
          <a:p>
            <a:r>
              <a:rPr lang="en-US" sz="1800"/>
              <a:t>A STUDENT/TEACHER COLLABORATIVE RESEARCH PROGRAM </a:t>
            </a:r>
          </a:p>
        </p:txBody>
      </p:sp>
    </p:spTree>
    <p:extLst>
      <p:ext uri="{BB962C8B-B14F-4D97-AF65-F5344CB8AC3E}">
        <p14:creationId xmlns:p14="http://schemas.microsoft.com/office/powerpoint/2010/main" val="10170295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9532C-4C4D-B246-8614-F73B6BC90E46}"/>
              </a:ext>
            </a:extLst>
          </p:cNvPr>
          <p:cNvSpPr>
            <a:spLocks noGrp="1"/>
          </p:cNvSpPr>
          <p:nvPr>
            <p:ph type="title"/>
          </p:nvPr>
        </p:nvSpPr>
        <p:spPr>
          <a:xfrm>
            <a:off x="7821163" y="482600"/>
            <a:ext cx="3961368" cy="1422400"/>
          </a:xfrm>
        </p:spPr>
        <p:txBody>
          <a:bodyPr anchor="b">
            <a:normAutofit/>
          </a:bodyPr>
          <a:lstStyle/>
          <a:p>
            <a:r>
              <a:rPr lang="en-US"/>
              <a:t>Basic Training; facts of life</a:t>
            </a:r>
          </a:p>
        </p:txBody>
      </p:sp>
      <p:pic>
        <p:nvPicPr>
          <p:cNvPr id="6" name="Picture Placeholder 5" descr="A screenshot of a cell phone&#10;&#10;Description automatically generated">
            <a:extLst>
              <a:ext uri="{FF2B5EF4-FFF2-40B4-BE49-F238E27FC236}">
                <a16:creationId xmlns:a16="http://schemas.microsoft.com/office/drawing/2014/main" id="{DB65A230-0E0B-A344-AB62-2B625A2973B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507" r="2" b="4508"/>
          <a:stretch/>
        </p:blipFill>
        <p:spPr>
          <a:xfrm>
            <a:off x="507868" y="482602"/>
            <a:ext cx="6602280" cy="5842001"/>
          </a:xfrm>
          <a:noFill/>
        </p:spPr>
      </p:pic>
      <p:sp>
        <p:nvSpPr>
          <p:cNvPr id="16" name="Text Placeholder 3">
            <a:extLst>
              <a:ext uri="{FF2B5EF4-FFF2-40B4-BE49-F238E27FC236}">
                <a16:creationId xmlns:a16="http://schemas.microsoft.com/office/drawing/2014/main" id="{51D20CF5-D94B-4230-A95E-3154EF212B24}"/>
              </a:ext>
            </a:extLst>
          </p:cNvPr>
          <p:cNvSpPr>
            <a:spLocks noGrp="1"/>
          </p:cNvSpPr>
          <p:nvPr>
            <p:ph type="body" sz="half" idx="2"/>
          </p:nvPr>
        </p:nvSpPr>
        <p:spPr>
          <a:xfrm>
            <a:off x="7561659" y="1804987"/>
            <a:ext cx="4480375" cy="2740764"/>
          </a:xfrm>
        </p:spPr>
        <p:txBody>
          <a:bodyPr>
            <a:noAutofit/>
          </a:bodyPr>
          <a:lstStyle/>
          <a:p>
            <a:pPr marL="342900" indent="-342900">
              <a:lnSpc>
                <a:spcPct val="100000"/>
              </a:lnSpc>
              <a:buFont typeface="Arial" panose="020B0604020202020204" pitchFamily="34" charset="0"/>
              <a:buChar char="•"/>
            </a:pPr>
            <a:r>
              <a:rPr lang="en-US" sz="1400"/>
              <a:t>Female Gang Members aggressively school the audience about what it’s like to be an African- American female in America. </a:t>
            </a:r>
          </a:p>
          <a:p>
            <a:pPr marL="342900" indent="-342900">
              <a:lnSpc>
                <a:spcPct val="100000"/>
              </a:lnSpc>
              <a:buFont typeface="Arial" panose="020B0604020202020204" pitchFamily="34" charset="0"/>
              <a:buChar char="•"/>
            </a:pPr>
            <a:r>
              <a:rPr lang="en-US" sz="1400"/>
              <a:t>The characters move from gang members, to soldiers, to drill sergeants, always keeping it real about sexism, racism and abuse. </a:t>
            </a:r>
          </a:p>
          <a:p>
            <a:pPr marL="342900" indent="-342900">
              <a:lnSpc>
                <a:spcPct val="100000"/>
              </a:lnSpc>
              <a:buFont typeface="Arial" panose="020B0604020202020204" pitchFamily="34" charset="0"/>
              <a:buChar char="•"/>
            </a:pPr>
            <a:r>
              <a:rPr lang="en-US" sz="1400"/>
              <a:t>Armed with bats, chains, knives and M-16 assault rifles, while adorning military camouflage this piece is a wake-up call to all young females to be knowledgeable and prepared.</a:t>
            </a:r>
          </a:p>
        </p:txBody>
      </p:sp>
      <p:pic>
        <p:nvPicPr>
          <p:cNvPr id="7" name="Picture 6">
            <a:extLst>
              <a:ext uri="{FF2B5EF4-FFF2-40B4-BE49-F238E27FC236}">
                <a16:creationId xmlns:a16="http://schemas.microsoft.com/office/drawing/2014/main" id="{3B1C2AB8-FDCA-0644-930C-B078598AC855}"/>
              </a:ext>
            </a:extLst>
          </p:cNvPr>
          <p:cNvPicPr>
            <a:picLocks noChangeAspect="1"/>
          </p:cNvPicPr>
          <p:nvPr/>
        </p:nvPicPr>
        <p:blipFill>
          <a:blip r:embed="rId3"/>
          <a:stretch>
            <a:fillRect/>
          </a:stretch>
        </p:blipFill>
        <p:spPr>
          <a:xfrm>
            <a:off x="8586455" y="4745776"/>
            <a:ext cx="2919963" cy="1948971"/>
          </a:xfrm>
          <a:prstGeom prst="rect">
            <a:avLst/>
          </a:prstGeom>
        </p:spPr>
      </p:pic>
    </p:spTree>
    <p:extLst>
      <p:ext uri="{BB962C8B-B14F-4D97-AF65-F5344CB8AC3E}">
        <p14:creationId xmlns:p14="http://schemas.microsoft.com/office/powerpoint/2010/main" val="8720118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4FF16-9DB3-A341-BC73-A2749910952B}"/>
              </a:ext>
            </a:extLst>
          </p:cNvPr>
          <p:cNvSpPr>
            <a:spLocks noGrp="1"/>
          </p:cNvSpPr>
          <p:nvPr>
            <p:ph type="title"/>
          </p:nvPr>
        </p:nvSpPr>
        <p:spPr>
          <a:xfrm>
            <a:off x="7821163" y="166470"/>
            <a:ext cx="3961368" cy="1422400"/>
          </a:xfrm>
        </p:spPr>
        <p:txBody>
          <a:bodyPr anchor="b">
            <a:normAutofit/>
          </a:bodyPr>
          <a:lstStyle/>
          <a:p>
            <a:r>
              <a:rPr lang="en-US"/>
              <a:t>Good Brother Blues </a:t>
            </a:r>
          </a:p>
        </p:txBody>
      </p:sp>
      <p:pic>
        <p:nvPicPr>
          <p:cNvPr id="10" name="Picture Placeholder 9" descr="A screenshot of a cell phone&#10;&#10;Description automatically generated">
            <a:extLst>
              <a:ext uri="{FF2B5EF4-FFF2-40B4-BE49-F238E27FC236}">
                <a16:creationId xmlns:a16="http://schemas.microsoft.com/office/drawing/2014/main" id="{26874BF0-787E-5543-ADA2-E0FAC80F74F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9012" y="141070"/>
            <a:ext cx="5688118" cy="6575859"/>
          </a:xfrm>
          <a:noFill/>
        </p:spPr>
      </p:pic>
      <p:sp>
        <p:nvSpPr>
          <p:cNvPr id="15" name="Text Placeholder 3">
            <a:extLst>
              <a:ext uri="{FF2B5EF4-FFF2-40B4-BE49-F238E27FC236}">
                <a16:creationId xmlns:a16="http://schemas.microsoft.com/office/drawing/2014/main" id="{5CDF458F-683A-4E77-9C2A-CD9130EF6B21}"/>
              </a:ext>
            </a:extLst>
          </p:cNvPr>
          <p:cNvSpPr>
            <a:spLocks noGrp="1"/>
          </p:cNvSpPr>
          <p:nvPr>
            <p:ph type="body" sz="half" idx="2"/>
          </p:nvPr>
        </p:nvSpPr>
        <p:spPr>
          <a:xfrm>
            <a:off x="7821163" y="1588870"/>
            <a:ext cx="3961368" cy="4267200"/>
          </a:xfrm>
        </p:spPr>
        <p:txBody>
          <a:bodyPr>
            <a:normAutofit/>
          </a:bodyPr>
          <a:lstStyle/>
          <a:p>
            <a:pPr marL="342900" indent="-342900">
              <a:buFont typeface="Arial" panose="020B0604020202020204" pitchFamily="34" charset="0"/>
              <a:buChar char="•"/>
            </a:pPr>
            <a:r>
              <a:rPr lang="en-US" sz="1800"/>
              <a:t>Good Brother Blues is a Love Song to the Brothers. </a:t>
            </a:r>
          </a:p>
          <a:p>
            <a:pPr marL="342900" indent="-342900">
              <a:buFont typeface="Arial" panose="020B0604020202020204" pitchFamily="34" charset="0"/>
              <a:buChar char="•"/>
            </a:pPr>
            <a:r>
              <a:rPr lang="en-US" sz="1800"/>
              <a:t>This piece gives the Brothers some insight into exactly what Sisters want. Jill Scotts hit song “Its Love” is the musical accompaniment as the Sisters lovingly give the Brothers a working definition of who and what they are looking for, “We are looking for a Good Brother.”</a:t>
            </a:r>
          </a:p>
        </p:txBody>
      </p:sp>
      <p:pic>
        <p:nvPicPr>
          <p:cNvPr id="7" name="Picture 6">
            <a:extLst>
              <a:ext uri="{FF2B5EF4-FFF2-40B4-BE49-F238E27FC236}">
                <a16:creationId xmlns:a16="http://schemas.microsoft.com/office/drawing/2014/main" id="{D5D1A0F8-5B49-BE45-ABBA-444AC2ED4F64}"/>
              </a:ext>
            </a:extLst>
          </p:cNvPr>
          <p:cNvPicPr>
            <a:picLocks noChangeAspect="1"/>
          </p:cNvPicPr>
          <p:nvPr/>
        </p:nvPicPr>
        <p:blipFill>
          <a:blip r:embed="rId3"/>
          <a:stretch>
            <a:fillRect/>
          </a:stretch>
        </p:blipFill>
        <p:spPr>
          <a:xfrm>
            <a:off x="9201159" y="4843463"/>
            <a:ext cx="2766385" cy="1848067"/>
          </a:xfrm>
          <a:prstGeom prst="rect">
            <a:avLst/>
          </a:prstGeom>
        </p:spPr>
      </p:pic>
    </p:spTree>
    <p:extLst>
      <p:ext uri="{BB962C8B-B14F-4D97-AF65-F5344CB8AC3E}">
        <p14:creationId xmlns:p14="http://schemas.microsoft.com/office/powerpoint/2010/main" val="33806604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F475462-6F2D-4D81-84A6-6B494ECC7FC9}"/>
              </a:ext>
            </a:extLst>
          </p:cNvPr>
          <p:cNvSpPr>
            <a:spLocks noGrp="1"/>
          </p:cNvSpPr>
          <p:nvPr>
            <p:ph type="title"/>
          </p:nvPr>
        </p:nvSpPr>
        <p:spPr>
          <a:xfrm>
            <a:off x="7821163" y="-711200"/>
            <a:ext cx="3961368" cy="1422400"/>
          </a:xfrm>
        </p:spPr>
        <p:txBody>
          <a:bodyPr/>
          <a:lstStyle/>
          <a:p>
            <a:r>
              <a:rPr lang="en-US"/>
              <a:t>Post Survey </a:t>
            </a:r>
          </a:p>
        </p:txBody>
      </p:sp>
      <p:pic>
        <p:nvPicPr>
          <p:cNvPr id="7" name="Picture Placeholder 6" descr="A screenshot of a social media post&#10;&#10;Description automatically generated">
            <a:extLst>
              <a:ext uri="{FF2B5EF4-FFF2-40B4-BE49-F238E27FC236}">
                <a16:creationId xmlns:a16="http://schemas.microsoft.com/office/drawing/2014/main" id="{35014858-F5B7-0B4D-BE9A-C8D5BA62752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3812" y="173854"/>
            <a:ext cx="5029200" cy="6510292"/>
          </a:xfrm>
          <a:noFill/>
        </p:spPr>
      </p:pic>
      <p:sp>
        <p:nvSpPr>
          <p:cNvPr id="14" name="Text Placeholder 3">
            <a:extLst>
              <a:ext uri="{FF2B5EF4-FFF2-40B4-BE49-F238E27FC236}">
                <a16:creationId xmlns:a16="http://schemas.microsoft.com/office/drawing/2014/main" id="{DFB59AA0-037F-4B48-99BA-457B7CEF057A}"/>
              </a:ext>
            </a:extLst>
          </p:cNvPr>
          <p:cNvSpPr>
            <a:spLocks noGrp="1"/>
          </p:cNvSpPr>
          <p:nvPr>
            <p:ph type="body" sz="half" idx="2"/>
          </p:nvPr>
        </p:nvSpPr>
        <p:spPr>
          <a:xfrm>
            <a:off x="7694612" y="914400"/>
            <a:ext cx="3961368" cy="5943600"/>
          </a:xfrm>
        </p:spPr>
        <p:txBody>
          <a:bodyPr>
            <a:normAutofit lnSpcReduction="10000"/>
          </a:bodyPr>
          <a:lstStyle/>
          <a:p>
            <a:pPr marL="342900" indent="-342900">
              <a:buFont typeface="Arial" panose="020B0604020202020204" pitchFamily="34" charset="0"/>
              <a:buChar char="•"/>
            </a:pPr>
            <a:r>
              <a:rPr lang="en-US"/>
              <a:t>Performed Mad at Miles for three groups </a:t>
            </a:r>
          </a:p>
          <a:p>
            <a:pPr marL="952393" lvl="1" indent="-342900">
              <a:buFont typeface="Arial" panose="020B0604020202020204" pitchFamily="34" charset="0"/>
              <a:buChar char="•"/>
            </a:pPr>
            <a:r>
              <a:rPr lang="en-US" sz="1200"/>
              <a:t>2 Acting for non- major classes</a:t>
            </a:r>
          </a:p>
          <a:p>
            <a:pPr marL="952393" lvl="1" indent="-342900">
              <a:buFont typeface="Arial" panose="020B0604020202020204" pitchFamily="34" charset="0"/>
              <a:buChar char="•"/>
            </a:pPr>
            <a:r>
              <a:rPr lang="en-US" sz="1200"/>
              <a:t>1 Stage Management Class</a:t>
            </a:r>
          </a:p>
          <a:p>
            <a:pPr marL="342900" indent="-342900">
              <a:buFont typeface="Arial" panose="020B0604020202020204" pitchFamily="34" charset="0"/>
              <a:buChar char="•"/>
            </a:pPr>
            <a:r>
              <a:rPr lang="en-US"/>
              <a:t>We gave the option to fill out the post survey:</a:t>
            </a:r>
          </a:p>
          <a:p>
            <a:pPr marL="952393" lvl="1" indent="-342900">
              <a:buFont typeface="Arial" panose="020B0604020202020204" pitchFamily="34" charset="0"/>
              <a:buChar char="•"/>
            </a:pPr>
            <a:r>
              <a:rPr lang="en-US" sz="1200"/>
              <a:t>42 students filled them out </a:t>
            </a:r>
          </a:p>
          <a:p>
            <a:pPr marL="952393" lvl="1" indent="-342900">
              <a:buFont typeface="Arial" panose="020B0604020202020204" pitchFamily="34" charset="0"/>
              <a:buChar char="•"/>
            </a:pPr>
            <a:r>
              <a:rPr lang="en-US" sz="1200"/>
              <a:t>29 were female 13 were male</a:t>
            </a:r>
          </a:p>
          <a:p>
            <a:pPr marL="342900" indent="-342900">
              <a:buFont typeface="Arial" panose="020B0604020202020204" pitchFamily="34" charset="0"/>
              <a:buChar char="•"/>
            </a:pPr>
            <a:r>
              <a:rPr lang="en-US"/>
              <a:t>Out of 42 students </a:t>
            </a:r>
          </a:p>
          <a:p>
            <a:pPr marL="952393" lvl="1" indent="-342900">
              <a:buFont typeface="Arial" panose="020B0604020202020204" pitchFamily="34" charset="0"/>
              <a:buChar char="•"/>
            </a:pPr>
            <a:r>
              <a:rPr lang="en-US" sz="1200"/>
              <a:t>15 acting</a:t>
            </a:r>
          </a:p>
          <a:p>
            <a:pPr marL="952393" lvl="1" indent="-342900">
              <a:buFont typeface="Arial" panose="020B0604020202020204" pitchFamily="34" charset="0"/>
              <a:buChar char="•"/>
            </a:pPr>
            <a:r>
              <a:rPr lang="en-US" sz="1200"/>
              <a:t>10 psychology </a:t>
            </a:r>
          </a:p>
          <a:p>
            <a:pPr marL="952393" lvl="1" indent="-342900">
              <a:buFont typeface="Arial" panose="020B0604020202020204" pitchFamily="34" charset="0"/>
              <a:buChar char="•"/>
            </a:pPr>
            <a:r>
              <a:rPr lang="en-US" sz="1200"/>
              <a:t>6 Biology </a:t>
            </a:r>
          </a:p>
          <a:p>
            <a:pPr marL="952393" lvl="1" indent="-342900">
              <a:buFont typeface="Arial" panose="020B0604020202020204" pitchFamily="34" charset="0"/>
              <a:buChar char="•"/>
            </a:pPr>
            <a:r>
              <a:rPr lang="en-US" sz="1200"/>
              <a:t>5 Criminal Justice </a:t>
            </a:r>
          </a:p>
          <a:p>
            <a:pPr marL="952393" lvl="1" indent="-342900">
              <a:buFont typeface="Arial" panose="020B0604020202020204" pitchFamily="34" charset="0"/>
              <a:buChar char="•"/>
            </a:pPr>
            <a:r>
              <a:rPr lang="en-US" sz="1200"/>
              <a:t>6 JOMC</a:t>
            </a:r>
          </a:p>
          <a:p>
            <a:pPr marL="342900" indent="-342900">
              <a:buFont typeface="Arial" panose="020B0604020202020204" pitchFamily="34" charset="0"/>
              <a:buChar char="•"/>
            </a:pPr>
            <a:r>
              <a:rPr lang="en-US" sz="1600"/>
              <a:t>Survey on When This should be Performed </a:t>
            </a:r>
          </a:p>
          <a:p>
            <a:pPr marL="952393" lvl="1" indent="-342900">
              <a:buFont typeface="Arial" panose="020B0604020202020204" pitchFamily="34" charset="0"/>
              <a:buChar char="•"/>
            </a:pPr>
            <a:r>
              <a:rPr lang="en-US" sz="1200"/>
              <a:t>Highschool- 40%</a:t>
            </a:r>
          </a:p>
          <a:p>
            <a:pPr marL="952393" lvl="1" indent="-342900">
              <a:buFont typeface="Arial" panose="020B0604020202020204" pitchFamily="34" charset="0"/>
              <a:buChar char="•"/>
            </a:pPr>
            <a:r>
              <a:rPr lang="en-US" sz="1200"/>
              <a:t>Freshman (College)-60%</a:t>
            </a:r>
          </a:p>
          <a:p>
            <a:pPr marL="952393" lvl="1" indent="-342900">
              <a:buFont typeface="Arial" panose="020B0604020202020204" pitchFamily="34" charset="0"/>
              <a:buChar char="•"/>
            </a:pPr>
            <a:r>
              <a:rPr lang="en-US" sz="1200"/>
              <a:t>Upperclassmen (College)-  0%</a:t>
            </a:r>
          </a:p>
          <a:p>
            <a:pPr marL="952393" lvl="1" indent="-342900">
              <a:buFont typeface="Arial" panose="020B0604020202020204" pitchFamily="34" charset="0"/>
              <a:buChar char="•"/>
            </a:pPr>
            <a:r>
              <a:rPr lang="en-US" sz="1200"/>
              <a:t>Adult- 0%</a:t>
            </a:r>
          </a:p>
          <a:p>
            <a:pPr marL="952393" lvl="1" indent="-342900">
              <a:buFont typeface="Arial" panose="020B0604020202020204" pitchFamily="34" charset="0"/>
              <a:buChar char="•"/>
            </a:pPr>
            <a:endParaRPr lang="en-US" sz="1200"/>
          </a:p>
          <a:p>
            <a:pPr lvl="1"/>
            <a:endParaRPr lang="en-US" sz="1200"/>
          </a:p>
          <a:p>
            <a:pPr marL="342900" indent="-342900">
              <a:buFont typeface="Arial" panose="020B0604020202020204" pitchFamily="34" charset="0"/>
              <a:buChar char="•"/>
            </a:pPr>
            <a:endParaRPr lang="en-US"/>
          </a:p>
        </p:txBody>
      </p:sp>
    </p:spTree>
    <p:extLst>
      <p:ext uri="{BB962C8B-B14F-4D97-AF65-F5344CB8AC3E}">
        <p14:creationId xmlns:p14="http://schemas.microsoft.com/office/powerpoint/2010/main" val="22305561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text&#10;&#10;Description automatically generated">
            <a:extLst>
              <a:ext uri="{FF2B5EF4-FFF2-40B4-BE49-F238E27FC236}">
                <a16:creationId xmlns:a16="http://schemas.microsoft.com/office/drawing/2014/main" id="{C3B86430-56CB-074C-8FD8-862FCE9492F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51521" y="1575302"/>
            <a:ext cx="4414838" cy="4044405"/>
          </a:xfrm>
        </p:spPr>
      </p:pic>
      <p:pic>
        <p:nvPicPr>
          <p:cNvPr id="9" name="Picture 8" descr="A screenshot of text&#10;&#10;Description automatically generated">
            <a:extLst>
              <a:ext uri="{FF2B5EF4-FFF2-40B4-BE49-F238E27FC236}">
                <a16:creationId xmlns:a16="http://schemas.microsoft.com/office/drawing/2014/main" id="{50231CDB-4370-7547-BE02-256D378247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7174" y="1565363"/>
            <a:ext cx="4114800" cy="4044405"/>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6BDF3DD4-1727-AF42-90F0-24739ABA88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72" y="1565363"/>
            <a:ext cx="4225249" cy="4044405"/>
          </a:xfrm>
          <a:prstGeom prst="rect">
            <a:avLst/>
          </a:prstGeom>
        </p:spPr>
      </p:pic>
      <p:sp>
        <p:nvSpPr>
          <p:cNvPr id="10" name="TextBox 9">
            <a:extLst>
              <a:ext uri="{FF2B5EF4-FFF2-40B4-BE49-F238E27FC236}">
                <a16:creationId xmlns:a16="http://schemas.microsoft.com/office/drawing/2014/main" id="{F5F8E0FE-3208-784E-98B6-75B1E1B3C2D7}"/>
              </a:ext>
            </a:extLst>
          </p:cNvPr>
          <p:cNvSpPr txBox="1"/>
          <p:nvPr/>
        </p:nvSpPr>
        <p:spPr>
          <a:xfrm>
            <a:off x="221169" y="365034"/>
            <a:ext cx="3556168" cy="1200329"/>
          </a:xfrm>
          <a:prstGeom prst="rect">
            <a:avLst/>
          </a:prstGeom>
          <a:noFill/>
          <a:ln>
            <a:solidFill>
              <a:schemeClr val="bg2"/>
            </a:solidFill>
          </a:ln>
          <a:effectLst>
            <a:softEdge rad="0"/>
          </a:effectLst>
        </p:spPr>
        <p:txBody>
          <a:bodyPr wrap="square" rtlCol="0" anchor="ctr" anchorCtr="1">
            <a:normAutofit/>
          </a:bodyPr>
          <a:lstStyle/>
          <a:p>
            <a:r>
              <a:rPr lang="en-US"/>
              <a:t>100% of surveys said yes to the first question</a:t>
            </a:r>
          </a:p>
        </p:txBody>
      </p:sp>
      <p:sp>
        <p:nvSpPr>
          <p:cNvPr id="11" name="TextBox 10">
            <a:extLst>
              <a:ext uri="{FF2B5EF4-FFF2-40B4-BE49-F238E27FC236}">
                <a16:creationId xmlns:a16="http://schemas.microsoft.com/office/drawing/2014/main" id="{FB0D12EF-E1E6-F34B-A3AF-AF24E12A804C}"/>
              </a:ext>
            </a:extLst>
          </p:cNvPr>
          <p:cNvSpPr txBox="1"/>
          <p:nvPr/>
        </p:nvSpPr>
        <p:spPr>
          <a:xfrm>
            <a:off x="4185156" y="365034"/>
            <a:ext cx="3558837" cy="1200329"/>
          </a:xfrm>
          <a:prstGeom prst="rect">
            <a:avLst/>
          </a:prstGeom>
          <a:noFill/>
          <a:ln>
            <a:solidFill>
              <a:schemeClr val="bg2"/>
            </a:solidFill>
          </a:ln>
        </p:spPr>
        <p:txBody>
          <a:bodyPr wrap="square" rtlCol="0" anchor="ctr" anchorCtr="1">
            <a:spAutoFit/>
          </a:bodyPr>
          <a:lstStyle/>
          <a:p>
            <a:r>
              <a:rPr lang="en-US"/>
              <a:t>94% of surveys said no to the second question</a:t>
            </a:r>
          </a:p>
        </p:txBody>
      </p:sp>
      <p:sp>
        <p:nvSpPr>
          <p:cNvPr id="12" name="TextBox 11">
            <a:extLst>
              <a:ext uri="{FF2B5EF4-FFF2-40B4-BE49-F238E27FC236}">
                <a16:creationId xmlns:a16="http://schemas.microsoft.com/office/drawing/2014/main" id="{34572A11-1271-B44C-A34A-0A5F95749E35}"/>
              </a:ext>
            </a:extLst>
          </p:cNvPr>
          <p:cNvSpPr txBox="1"/>
          <p:nvPr/>
        </p:nvSpPr>
        <p:spPr>
          <a:xfrm>
            <a:off x="8150224" y="365034"/>
            <a:ext cx="3817432" cy="1200329"/>
          </a:xfrm>
          <a:prstGeom prst="rect">
            <a:avLst/>
          </a:prstGeom>
          <a:noFill/>
          <a:ln>
            <a:solidFill>
              <a:schemeClr val="bg2"/>
            </a:solidFill>
          </a:ln>
        </p:spPr>
        <p:txBody>
          <a:bodyPr wrap="square" rtlCol="0" anchor="ctr" anchorCtr="1">
            <a:normAutofit/>
          </a:bodyPr>
          <a:lstStyle/>
          <a:p>
            <a:r>
              <a:rPr lang="en-US"/>
              <a:t>98% of surveys said yes to the fourth question </a:t>
            </a:r>
          </a:p>
        </p:txBody>
      </p:sp>
      <p:sp>
        <p:nvSpPr>
          <p:cNvPr id="13" name="TextBox 12">
            <a:extLst>
              <a:ext uri="{FF2B5EF4-FFF2-40B4-BE49-F238E27FC236}">
                <a16:creationId xmlns:a16="http://schemas.microsoft.com/office/drawing/2014/main" id="{C287F5CD-AE67-0043-8BBC-9B2387D9F23D}"/>
              </a:ext>
            </a:extLst>
          </p:cNvPr>
          <p:cNvSpPr txBox="1"/>
          <p:nvPr/>
        </p:nvSpPr>
        <p:spPr>
          <a:xfrm>
            <a:off x="0" y="5700484"/>
            <a:ext cx="4037011" cy="1200329"/>
          </a:xfrm>
          <a:prstGeom prst="rect">
            <a:avLst/>
          </a:prstGeom>
          <a:noFill/>
          <a:ln>
            <a:solidFill>
              <a:schemeClr val="bg2"/>
            </a:solidFill>
          </a:ln>
        </p:spPr>
        <p:txBody>
          <a:bodyPr wrap="square" rtlCol="0" anchor="ctr" anchorCtr="1">
            <a:spAutoFit/>
          </a:bodyPr>
          <a:lstStyle/>
          <a:p>
            <a:r>
              <a:rPr lang="en-US"/>
              <a:t>60% knows someone who was sexually assaulted while attending a HBCU</a:t>
            </a:r>
          </a:p>
        </p:txBody>
      </p:sp>
      <p:sp>
        <p:nvSpPr>
          <p:cNvPr id="14" name="TextBox 13">
            <a:extLst>
              <a:ext uri="{FF2B5EF4-FFF2-40B4-BE49-F238E27FC236}">
                <a16:creationId xmlns:a16="http://schemas.microsoft.com/office/drawing/2014/main" id="{9DC1C830-5D3F-DE48-81E9-83DFBCF83EF9}"/>
              </a:ext>
            </a:extLst>
          </p:cNvPr>
          <p:cNvSpPr txBox="1"/>
          <p:nvPr/>
        </p:nvSpPr>
        <p:spPr>
          <a:xfrm>
            <a:off x="4185156" y="5679077"/>
            <a:ext cx="3836818" cy="1200329"/>
          </a:xfrm>
          <a:prstGeom prst="rect">
            <a:avLst/>
          </a:prstGeom>
          <a:noFill/>
          <a:ln>
            <a:solidFill>
              <a:schemeClr val="bg2"/>
            </a:solidFill>
          </a:ln>
        </p:spPr>
        <p:txBody>
          <a:bodyPr wrap="square" rtlCol="0" anchor="ctr" anchorCtr="1">
            <a:spAutoFit/>
          </a:bodyPr>
          <a:lstStyle/>
          <a:p>
            <a:r>
              <a:rPr lang="en-US"/>
              <a:t>10% knew that all 10 basic training facts were signs to recognize abuse </a:t>
            </a:r>
          </a:p>
        </p:txBody>
      </p:sp>
      <p:sp>
        <p:nvSpPr>
          <p:cNvPr id="15" name="TextBox 14">
            <a:extLst>
              <a:ext uri="{FF2B5EF4-FFF2-40B4-BE49-F238E27FC236}">
                <a16:creationId xmlns:a16="http://schemas.microsoft.com/office/drawing/2014/main" id="{0D39754A-2BB8-3444-9CD4-94333E11E967}"/>
              </a:ext>
            </a:extLst>
          </p:cNvPr>
          <p:cNvSpPr txBox="1"/>
          <p:nvPr/>
        </p:nvSpPr>
        <p:spPr>
          <a:xfrm>
            <a:off x="8128758" y="5657672"/>
            <a:ext cx="3817432" cy="1200329"/>
          </a:xfrm>
          <a:prstGeom prst="rect">
            <a:avLst/>
          </a:prstGeom>
          <a:noFill/>
          <a:ln>
            <a:solidFill>
              <a:schemeClr val="bg2"/>
            </a:solidFill>
          </a:ln>
        </p:spPr>
        <p:txBody>
          <a:bodyPr wrap="square" rtlCol="0" anchor="ctr" anchorCtr="1">
            <a:spAutoFit/>
          </a:bodyPr>
          <a:lstStyle/>
          <a:p>
            <a:r>
              <a:rPr lang="en-US" sz="1800"/>
              <a:t>55% said yes if they knew, it could be avoided</a:t>
            </a:r>
          </a:p>
          <a:p>
            <a:r>
              <a:rPr lang="en-US" sz="1800"/>
              <a:t>30% said maybe </a:t>
            </a:r>
          </a:p>
          <a:p>
            <a:r>
              <a:rPr lang="en-US" sz="1800"/>
              <a:t>15% said I don’t know </a:t>
            </a:r>
          </a:p>
        </p:txBody>
      </p:sp>
    </p:spTree>
    <p:extLst>
      <p:ext uri="{BB962C8B-B14F-4D97-AF65-F5344CB8AC3E}">
        <p14:creationId xmlns:p14="http://schemas.microsoft.com/office/powerpoint/2010/main" val="12878206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54FEA-65A7-8649-8B5C-D57DFC306159}"/>
              </a:ext>
            </a:extLst>
          </p:cNvPr>
          <p:cNvSpPr>
            <a:spLocks noGrp="1"/>
          </p:cNvSpPr>
          <p:nvPr>
            <p:ph type="title"/>
          </p:nvPr>
        </p:nvSpPr>
        <p:spPr>
          <a:xfrm>
            <a:off x="6094412" y="-538163"/>
            <a:ext cx="5180251" cy="1727200"/>
          </a:xfrm>
        </p:spPr>
        <p:txBody>
          <a:bodyPr/>
          <a:lstStyle/>
          <a:p>
            <a:r>
              <a:rPr lang="en-US"/>
              <a:t>The Lost Scenes</a:t>
            </a:r>
          </a:p>
        </p:txBody>
      </p:sp>
      <p:sp>
        <p:nvSpPr>
          <p:cNvPr id="4" name="Text Placeholder 3">
            <a:extLst>
              <a:ext uri="{FF2B5EF4-FFF2-40B4-BE49-F238E27FC236}">
                <a16:creationId xmlns:a16="http://schemas.microsoft.com/office/drawing/2014/main" id="{CD706B95-328E-DF4B-98EC-223D483C1779}"/>
              </a:ext>
            </a:extLst>
          </p:cNvPr>
          <p:cNvSpPr>
            <a:spLocks noGrp="1"/>
          </p:cNvSpPr>
          <p:nvPr>
            <p:ph type="body" sz="half" idx="2"/>
          </p:nvPr>
        </p:nvSpPr>
        <p:spPr>
          <a:xfrm>
            <a:off x="6227684" y="1419224"/>
            <a:ext cx="5845254" cy="5267326"/>
          </a:xfrm>
        </p:spPr>
        <p:txBody>
          <a:bodyPr vert="horz" lIns="121899" tIns="60949" rIns="121899" bIns="60949" rtlCol="0" anchor="t">
            <a:noAutofit/>
          </a:bodyPr>
          <a:lstStyle/>
          <a:p>
            <a:pPr marL="285750" indent="-285750">
              <a:lnSpc>
                <a:spcPct val="100000"/>
              </a:lnSpc>
              <a:buFont typeface="Arial" panose="020B0604020202020204" pitchFamily="34" charset="0"/>
              <a:buChar char="•"/>
            </a:pPr>
            <a:r>
              <a:rPr lang="en-US" sz="1600"/>
              <a:t>We were unable to perform Mad at Miles for several of our targeted audiences due to COVID-19. They were the following organizations and classes:</a:t>
            </a:r>
          </a:p>
          <a:p>
            <a:pPr marL="895243" lvl="1" indent="-285750">
              <a:lnSpc>
                <a:spcPct val="100000"/>
              </a:lnSpc>
              <a:spcBef>
                <a:spcPts val="1400"/>
              </a:spcBef>
              <a:buFont typeface="Arial" panose="020B0604020202020204" pitchFamily="34" charset="0"/>
              <a:buChar char="•"/>
            </a:pPr>
            <a:r>
              <a:rPr lang="en-US" sz="1400"/>
              <a:t>An A&amp;T all Male Fraternity</a:t>
            </a:r>
          </a:p>
          <a:p>
            <a:pPr marL="895243" lvl="1" indent="-285750">
              <a:lnSpc>
                <a:spcPct val="100000"/>
              </a:lnSpc>
              <a:spcBef>
                <a:spcPts val="1400"/>
              </a:spcBef>
              <a:buFont typeface="Arial" panose="020B0604020202020204" pitchFamily="34" charset="0"/>
              <a:buChar char="•"/>
            </a:pPr>
            <a:r>
              <a:rPr lang="en-US" sz="1400"/>
              <a:t>A&amp;T’s Men on the Move </a:t>
            </a:r>
          </a:p>
          <a:p>
            <a:pPr marL="895243" lvl="1" indent="-285750">
              <a:lnSpc>
                <a:spcPct val="100000"/>
              </a:lnSpc>
              <a:spcBef>
                <a:spcPts val="1400"/>
              </a:spcBef>
              <a:buFont typeface="Arial" panose="020B0604020202020204" pitchFamily="34" charset="0"/>
              <a:buChar char="•"/>
            </a:pPr>
            <a:r>
              <a:rPr lang="en-US" sz="1400"/>
              <a:t>Sociology and Social Work 400 - Intimate Partner and Domestic Violence Classes</a:t>
            </a:r>
          </a:p>
          <a:p>
            <a:pPr marL="285750" indent="-285750">
              <a:lnSpc>
                <a:spcPct val="100000"/>
              </a:lnSpc>
              <a:buFont typeface="Arial" panose="020B0604020202020204" pitchFamily="34" charset="0"/>
              <a:buChar char="•"/>
            </a:pPr>
            <a:r>
              <a:rPr lang="en-US" sz="1600"/>
              <a:t>Our Learner Gain Matrix Tool would have been used to collect data showing learning gain focusing on the areas of sexual assault and abuse based on experiencing a performance of Mad at Miles.</a:t>
            </a:r>
          </a:p>
          <a:p>
            <a:pPr>
              <a:lnSpc>
                <a:spcPct val="100000"/>
              </a:lnSpc>
            </a:pPr>
            <a:r>
              <a:rPr lang="en-US" sz="1600" b="1"/>
              <a:t>The New Direction:</a:t>
            </a:r>
          </a:p>
          <a:p>
            <a:pPr>
              <a:lnSpc>
                <a:spcPct val="100000"/>
              </a:lnSpc>
            </a:pPr>
            <a:r>
              <a:rPr lang="en-US" sz="1600">
                <a:ea typeface="+mn-lt"/>
                <a:cs typeface="+mn-lt"/>
              </a:rPr>
              <a:t>Send a video recording of Mad at Miles, Facts of Life/Basic Training and Good Brother Blues to a group of A&amp;T male college students and administer the Learner Gain Matrix and the research will be conducted by May 25, 2020</a:t>
            </a:r>
            <a:endParaRPr lang="en-US" sz="1600"/>
          </a:p>
        </p:txBody>
      </p:sp>
      <p:pic>
        <p:nvPicPr>
          <p:cNvPr id="10" name="Picture Placeholder 9" descr="A screenshot of a cell phone&#10;&#10;Description automatically generated">
            <a:extLst>
              <a:ext uri="{FF2B5EF4-FFF2-40B4-BE49-F238E27FC236}">
                <a16:creationId xmlns:a16="http://schemas.microsoft.com/office/drawing/2014/main" id="{0F499D35-91E1-774A-A03A-0C5E84548551}"/>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326" b="326"/>
          <a:stretch>
            <a:fillRect/>
          </a:stretch>
        </p:blipFill>
        <p:spPr/>
      </p:pic>
    </p:spTree>
    <p:extLst>
      <p:ext uri="{BB962C8B-B14F-4D97-AF65-F5344CB8AC3E}">
        <p14:creationId xmlns:p14="http://schemas.microsoft.com/office/powerpoint/2010/main" val="35030882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FBD14-FBA4-A240-99C5-A61AFA4E367B}"/>
              </a:ext>
            </a:extLst>
          </p:cNvPr>
          <p:cNvSpPr>
            <a:spLocks noGrp="1"/>
          </p:cNvSpPr>
          <p:nvPr>
            <p:ph type="ctrTitle"/>
          </p:nvPr>
        </p:nvSpPr>
        <p:spPr>
          <a:xfrm>
            <a:off x="1484312" y="108761"/>
            <a:ext cx="9220200" cy="2147926"/>
          </a:xfrm>
        </p:spPr>
        <p:txBody>
          <a:bodyPr/>
          <a:lstStyle/>
          <a:p>
            <a:r>
              <a:rPr lang="en-US"/>
              <a:t>Learner Gain Matrix</a:t>
            </a:r>
          </a:p>
        </p:txBody>
      </p:sp>
      <p:sp>
        <p:nvSpPr>
          <p:cNvPr id="3" name="Subtitle 2">
            <a:extLst>
              <a:ext uri="{FF2B5EF4-FFF2-40B4-BE49-F238E27FC236}">
                <a16:creationId xmlns:a16="http://schemas.microsoft.com/office/drawing/2014/main" id="{5E4085A9-5EAE-A14A-8401-0FDA06183C63}"/>
              </a:ext>
            </a:extLst>
          </p:cNvPr>
          <p:cNvSpPr>
            <a:spLocks noGrp="1"/>
          </p:cNvSpPr>
          <p:nvPr>
            <p:ph type="subTitle" idx="1"/>
          </p:nvPr>
        </p:nvSpPr>
        <p:spPr>
          <a:xfrm>
            <a:off x="1484312" y="2256687"/>
            <a:ext cx="9576743" cy="2794002"/>
          </a:xfrm>
        </p:spPr>
        <p:txBody>
          <a:bodyPr>
            <a:normAutofit lnSpcReduction="10000"/>
          </a:bodyPr>
          <a:lstStyle/>
          <a:p>
            <a:pPr algn="l"/>
            <a:r>
              <a:rPr lang="en-US"/>
              <a:t>The learner gain tool is designed to be administered before the performance and</a:t>
            </a:r>
          </a:p>
          <a:p>
            <a:pPr algn="l"/>
            <a:r>
              <a:rPr lang="en-US"/>
              <a:t>then afterwards to track if viewing a performance increased the participants</a:t>
            </a:r>
          </a:p>
          <a:p>
            <a:pPr algn="l"/>
            <a:r>
              <a:rPr lang="en-US"/>
              <a:t>knowledge of specific issues presented in the production. This tool was unable to</a:t>
            </a:r>
          </a:p>
          <a:p>
            <a:pPr algn="l"/>
            <a:r>
              <a:rPr lang="en-US"/>
              <a:t>be administered.</a:t>
            </a:r>
          </a:p>
        </p:txBody>
      </p:sp>
    </p:spTree>
    <p:extLst>
      <p:ext uri="{BB962C8B-B14F-4D97-AF65-F5344CB8AC3E}">
        <p14:creationId xmlns:p14="http://schemas.microsoft.com/office/powerpoint/2010/main" val="124341617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B4DB5-348B-7D4C-A648-4AAEF8628783}"/>
              </a:ext>
            </a:extLst>
          </p:cNvPr>
          <p:cNvSpPr>
            <a:spLocks noGrp="1"/>
          </p:cNvSpPr>
          <p:nvPr>
            <p:ph type="title"/>
          </p:nvPr>
        </p:nvSpPr>
        <p:spPr>
          <a:xfrm>
            <a:off x="7821163" y="125412"/>
            <a:ext cx="3961368" cy="1422400"/>
          </a:xfrm>
        </p:spPr>
        <p:txBody>
          <a:bodyPr anchor="b">
            <a:normAutofit/>
          </a:bodyPr>
          <a:lstStyle/>
          <a:p>
            <a:r>
              <a:rPr lang="en-US"/>
              <a:t>Creating Advocates </a:t>
            </a:r>
          </a:p>
        </p:txBody>
      </p:sp>
      <p:pic>
        <p:nvPicPr>
          <p:cNvPr id="6" name="Picture Placeholder 5">
            <a:extLst>
              <a:ext uri="{FF2B5EF4-FFF2-40B4-BE49-F238E27FC236}">
                <a16:creationId xmlns:a16="http://schemas.microsoft.com/office/drawing/2014/main" id="{80C5F80F-40C7-694F-97EA-5E64C0DB8B6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8714" y="342900"/>
            <a:ext cx="5414962" cy="6032500"/>
          </a:xfrm>
          <a:noFill/>
        </p:spPr>
      </p:pic>
      <p:sp>
        <p:nvSpPr>
          <p:cNvPr id="4" name="Text Placeholder 3">
            <a:extLst>
              <a:ext uri="{FF2B5EF4-FFF2-40B4-BE49-F238E27FC236}">
                <a16:creationId xmlns:a16="http://schemas.microsoft.com/office/drawing/2014/main" id="{CC3C09A9-00D8-1545-A5E0-1A0B4620EC84}"/>
              </a:ext>
            </a:extLst>
          </p:cNvPr>
          <p:cNvSpPr>
            <a:spLocks noGrp="1"/>
          </p:cNvSpPr>
          <p:nvPr>
            <p:ph type="body" sz="half" idx="2"/>
          </p:nvPr>
        </p:nvSpPr>
        <p:spPr>
          <a:xfrm>
            <a:off x="7821163" y="1547812"/>
            <a:ext cx="3961368" cy="4267200"/>
          </a:xfrm>
        </p:spPr>
        <p:txBody>
          <a:bodyPr anchor="t">
            <a:normAutofit/>
          </a:bodyPr>
          <a:lstStyle/>
          <a:p>
            <a:r>
              <a:rPr lang="en-US"/>
              <a:t>The learner gain and this survey tool is designed to create a generation of male advocates.</a:t>
            </a:r>
          </a:p>
          <a:p>
            <a:r>
              <a:rPr lang="en-US"/>
              <a:t>Advocates are people who publicly and privately supports, fights for, and actively recommends how to change, and reinforce a particular cause or policy.</a:t>
            </a:r>
          </a:p>
          <a:p>
            <a:endParaRPr lang="en-US"/>
          </a:p>
        </p:txBody>
      </p:sp>
      <p:pic>
        <p:nvPicPr>
          <p:cNvPr id="7" name="Picture 6">
            <a:extLst>
              <a:ext uri="{FF2B5EF4-FFF2-40B4-BE49-F238E27FC236}">
                <a16:creationId xmlns:a16="http://schemas.microsoft.com/office/drawing/2014/main" id="{563C5D77-2A97-0541-B429-B460C4C3F852}"/>
              </a:ext>
            </a:extLst>
          </p:cNvPr>
          <p:cNvPicPr>
            <a:picLocks noChangeAspect="1"/>
          </p:cNvPicPr>
          <p:nvPr/>
        </p:nvPicPr>
        <p:blipFill>
          <a:blip r:embed="rId3"/>
          <a:stretch>
            <a:fillRect/>
          </a:stretch>
        </p:blipFill>
        <p:spPr>
          <a:xfrm>
            <a:off x="8588375" y="4607485"/>
            <a:ext cx="1912938" cy="2250515"/>
          </a:xfrm>
          <a:prstGeom prst="rect">
            <a:avLst/>
          </a:prstGeom>
        </p:spPr>
      </p:pic>
    </p:spTree>
    <p:extLst>
      <p:ext uri="{BB962C8B-B14F-4D97-AF65-F5344CB8AC3E}">
        <p14:creationId xmlns:p14="http://schemas.microsoft.com/office/powerpoint/2010/main" val="12298627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1B09B3-4BDC-B141-9AE3-53A74AC1C6E4}"/>
              </a:ext>
            </a:extLst>
          </p:cNvPr>
          <p:cNvSpPr txBox="1"/>
          <p:nvPr/>
        </p:nvSpPr>
        <p:spPr>
          <a:xfrm>
            <a:off x="0" y="737030"/>
            <a:ext cx="12188825" cy="1938992"/>
          </a:xfrm>
          <a:prstGeom prst="rect">
            <a:avLst/>
          </a:prstGeom>
          <a:noFill/>
          <a:ln>
            <a:solidFill>
              <a:schemeClr val="bg2"/>
            </a:solidFill>
          </a:ln>
        </p:spPr>
        <p:txBody>
          <a:bodyPr wrap="square" rtlCol="0" anchor="ctr" anchorCtr="1">
            <a:spAutoFit/>
          </a:bodyPr>
          <a:lstStyle/>
          <a:p>
            <a:r>
              <a:rPr lang="en-US" sz="2000"/>
              <a:t>We were unable to create a video of Mad at Miles because of the stay at home order due to COVID 19. This video was specifically for the male demographic we targeted for the study. To obtain the data needed we decided to reach out to male students who saw the Welcome Week performance in Fall 2019 of Mad A Miles: A Black Woman’s Guide To Truth at Paul Robeson Theatre. We were able to contact 10 of those male students and they agreed to complete the survey. Two of their feedback is below:</a:t>
            </a:r>
          </a:p>
        </p:txBody>
      </p:sp>
      <p:sp>
        <p:nvSpPr>
          <p:cNvPr id="4" name="TextBox 3">
            <a:extLst>
              <a:ext uri="{FF2B5EF4-FFF2-40B4-BE49-F238E27FC236}">
                <a16:creationId xmlns:a16="http://schemas.microsoft.com/office/drawing/2014/main" id="{81D110F4-7465-DB4A-AFA1-6F7BF25533F5}"/>
              </a:ext>
            </a:extLst>
          </p:cNvPr>
          <p:cNvSpPr txBox="1"/>
          <p:nvPr/>
        </p:nvSpPr>
        <p:spPr>
          <a:xfrm>
            <a:off x="1988288" y="104151"/>
            <a:ext cx="7889358" cy="646331"/>
          </a:xfrm>
          <a:prstGeom prst="rect">
            <a:avLst/>
          </a:prstGeom>
          <a:noFill/>
          <a:ln>
            <a:solidFill>
              <a:schemeClr val="bg2"/>
            </a:solidFill>
          </a:ln>
        </p:spPr>
        <p:txBody>
          <a:bodyPr wrap="square" rtlCol="0" anchor="ctr" anchorCtr="1">
            <a:spAutoFit/>
          </a:bodyPr>
          <a:lstStyle/>
          <a:p>
            <a:r>
              <a:rPr lang="en-US" sz="3600"/>
              <a:t>Survey Tool for Mad at Miles Males</a:t>
            </a:r>
          </a:p>
        </p:txBody>
      </p:sp>
      <p:pic>
        <p:nvPicPr>
          <p:cNvPr id="7" name="Picture 6" descr="A screenshot of a cell phone&#10;&#10;Description automatically generated">
            <a:extLst>
              <a:ext uri="{FF2B5EF4-FFF2-40B4-BE49-F238E27FC236}">
                <a16:creationId xmlns:a16="http://schemas.microsoft.com/office/drawing/2014/main" id="{954A97E8-0FDE-6C4C-A097-7B7ED3F2A9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591821"/>
            <a:ext cx="5259016" cy="4482017"/>
          </a:xfrm>
          <a:prstGeom prst="rect">
            <a:avLst/>
          </a:prstGeom>
        </p:spPr>
      </p:pic>
      <p:pic>
        <p:nvPicPr>
          <p:cNvPr id="11" name="Picture 10" descr="A screenshot of text&#10;&#10;Description automatically generated">
            <a:extLst>
              <a:ext uri="{FF2B5EF4-FFF2-40B4-BE49-F238E27FC236}">
                <a16:creationId xmlns:a16="http://schemas.microsoft.com/office/drawing/2014/main" id="{B30743B7-0B62-4B4B-B30C-F08EFE47CE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0212" y="2676022"/>
            <a:ext cx="6058613" cy="4482016"/>
          </a:xfrm>
          <a:prstGeom prst="rect">
            <a:avLst/>
          </a:prstGeom>
        </p:spPr>
      </p:pic>
    </p:spTree>
    <p:extLst>
      <p:ext uri="{BB962C8B-B14F-4D97-AF65-F5344CB8AC3E}">
        <p14:creationId xmlns:p14="http://schemas.microsoft.com/office/powerpoint/2010/main" val="17435827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1AF66-5EEA-8148-94C9-08B2A6013BF2}"/>
              </a:ext>
            </a:extLst>
          </p:cNvPr>
          <p:cNvSpPr>
            <a:spLocks noGrp="1"/>
          </p:cNvSpPr>
          <p:nvPr>
            <p:ph type="title"/>
          </p:nvPr>
        </p:nvSpPr>
        <p:spPr>
          <a:xfrm>
            <a:off x="0" y="-146050"/>
            <a:ext cx="10360501" cy="1219200"/>
          </a:xfrm>
        </p:spPr>
        <p:txBody>
          <a:bodyPr/>
          <a:lstStyle/>
          <a:p>
            <a:r>
              <a:rPr lang="en-US"/>
              <a:t>Testimonies</a:t>
            </a:r>
          </a:p>
        </p:txBody>
      </p:sp>
      <p:sp>
        <p:nvSpPr>
          <p:cNvPr id="3" name="Text Placeholder 2">
            <a:extLst>
              <a:ext uri="{FF2B5EF4-FFF2-40B4-BE49-F238E27FC236}">
                <a16:creationId xmlns:a16="http://schemas.microsoft.com/office/drawing/2014/main" id="{4E9B1B58-4962-754C-8DE6-458260F14F8B}"/>
              </a:ext>
            </a:extLst>
          </p:cNvPr>
          <p:cNvSpPr>
            <a:spLocks noGrp="1"/>
          </p:cNvSpPr>
          <p:nvPr>
            <p:ph type="body" idx="1"/>
          </p:nvPr>
        </p:nvSpPr>
        <p:spPr>
          <a:xfrm>
            <a:off x="0" y="1377467"/>
            <a:ext cx="4977104" cy="914400"/>
          </a:xfrm>
        </p:spPr>
        <p:txBody>
          <a:bodyPr/>
          <a:lstStyle/>
          <a:p>
            <a:r>
              <a:rPr lang="en-US"/>
              <a:t>We were able to get two testimonials from females at North Carolina A&amp;T </a:t>
            </a:r>
          </a:p>
        </p:txBody>
      </p:sp>
      <p:sp>
        <p:nvSpPr>
          <p:cNvPr id="6" name="Content Placeholder 5">
            <a:extLst>
              <a:ext uri="{FF2B5EF4-FFF2-40B4-BE49-F238E27FC236}">
                <a16:creationId xmlns:a16="http://schemas.microsoft.com/office/drawing/2014/main" id="{7DC31CDF-9185-9742-84BF-33073A338E80}"/>
              </a:ext>
            </a:extLst>
          </p:cNvPr>
          <p:cNvSpPr>
            <a:spLocks noGrp="1"/>
          </p:cNvSpPr>
          <p:nvPr>
            <p:ph sz="quarter" idx="4"/>
          </p:nvPr>
        </p:nvSpPr>
        <p:spPr/>
        <p:txBody>
          <a:bodyPr/>
          <a:lstStyle/>
          <a:p>
            <a:endParaRPr lang="en-US"/>
          </a:p>
        </p:txBody>
      </p:sp>
      <p:pic>
        <p:nvPicPr>
          <p:cNvPr id="17" name="Picture 16">
            <a:extLst>
              <a:ext uri="{FF2B5EF4-FFF2-40B4-BE49-F238E27FC236}">
                <a16:creationId xmlns:a16="http://schemas.microsoft.com/office/drawing/2014/main" id="{ABA1C172-E552-2E42-B97B-B0F90379CE10}"/>
              </a:ext>
            </a:extLst>
          </p:cNvPr>
          <p:cNvPicPr>
            <a:picLocks noChangeAspect="1"/>
          </p:cNvPicPr>
          <p:nvPr/>
        </p:nvPicPr>
        <p:blipFill>
          <a:blip r:embed="rId5"/>
          <a:stretch>
            <a:fillRect/>
          </a:stretch>
        </p:blipFill>
        <p:spPr>
          <a:xfrm>
            <a:off x="8203986" y="-146050"/>
            <a:ext cx="4253074" cy="2975980"/>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6BEA0CBF-6689-444F-BBE7-9724C6ACAA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12795" y="1372446"/>
            <a:ext cx="4444265" cy="5485554"/>
          </a:xfrm>
          <a:prstGeom prst="rect">
            <a:avLst/>
          </a:prstGeom>
        </p:spPr>
      </p:pic>
      <p:pic>
        <p:nvPicPr>
          <p:cNvPr id="16" name="Picture 15" descr="A screenshot of a cell phone&#10;&#10;Description automatically generated">
            <a:extLst>
              <a:ext uri="{FF2B5EF4-FFF2-40B4-BE49-F238E27FC236}">
                <a16:creationId xmlns:a16="http://schemas.microsoft.com/office/drawing/2014/main" id="{B26469C1-532E-0F47-B53B-8AB070E050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0686" y="-542926"/>
            <a:ext cx="3766249" cy="8151109"/>
          </a:xfrm>
          <a:prstGeom prst="rect">
            <a:avLst/>
          </a:prstGeom>
        </p:spPr>
      </p:pic>
      <p:pic>
        <p:nvPicPr>
          <p:cNvPr id="7" name="New Recording 69" descr="New Recording 69">
            <a:hlinkClick r:id="" action="ppaction://media"/>
            <a:extLst>
              <a:ext uri="{FF2B5EF4-FFF2-40B4-BE49-F238E27FC236}">
                <a16:creationId xmlns:a16="http://schemas.microsoft.com/office/drawing/2014/main" id="{A9174D35-CC68-6A47-BCE1-E8B62FD6A9FE}"/>
              </a:ext>
            </a:extLst>
          </p:cNvPr>
          <p:cNvPicPr>
            <a:picLocks noGrp="1" noChangeAspect="1"/>
          </p:cNvPicPr>
          <p:nvPr>
            <p:ph sz="half" idx="2"/>
            <a:audioFile r:link="rId2"/>
            <p:extLst>
              <p:ext uri="{DAA4B4D4-6D71-4841-9C94-3DE7FCFB9230}">
                <p14:media xmlns:p14="http://schemas.microsoft.com/office/powerpoint/2010/main" r:embed="rId1"/>
              </p:ext>
            </p:extLst>
          </p:nvPr>
        </p:nvPicPr>
        <p:blipFill>
          <a:blip r:embed="rId8"/>
          <a:stretch>
            <a:fillRect/>
          </a:stretch>
        </p:blipFill>
        <p:spPr>
          <a:xfrm>
            <a:off x="1400196" y="2717800"/>
            <a:ext cx="812800" cy="812800"/>
          </a:xfrm>
        </p:spPr>
      </p:pic>
      <p:pic>
        <p:nvPicPr>
          <p:cNvPr id="8" name="Picture 7">
            <a:extLst>
              <a:ext uri="{FF2B5EF4-FFF2-40B4-BE49-F238E27FC236}">
                <a16:creationId xmlns:a16="http://schemas.microsoft.com/office/drawing/2014/main" id="{6D4B1D42-233A-584F-BFAB-C8687DD1B052}"/>
              </a:ext>
            </a:extLst>
          </p:cNvPr>
          <p:cNvPicPr>
            <a:picLocks noChangeAspect="1"/>
          </p:cNvPicPr>
          <p:nvPr/>
        </p:nvPicPr>
        <p:blipFill>
          <a:blip r:embed="rId9"/>
          <a:stretch>
            <a:fillRect/>
          </a:stretch>
        </p:blipFill>
        <p:spPr>
          <a:xfrm>
            <a:off x="0" y="3893396"/>
            <a:ext cx="4437737" cy="2964604"/>
          </a:xfrm>
          <a:prstGeom prst="rect">
            <a:avLst/>
          </a:prstGeom>
        </p:spPr>
      </p:pic>
    </p:spTree>
    <p:extLst>
      <p:ext uri="{BB962C8B-B14F-4D97-AF65-F5344CB8AC3E}">
        <p14:creationId xmlns:p14="http://schemas.microsoft.com/office/powerpoint/2010/main" val="19491442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8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AA8BEC-3401-BA44-B404-B8FCE8D1CC6B}"/>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525A0981-04C5-A44D-A066-DE90915B8A13}"/>
              </a:ext>
            </a:extLst>
          </p:cNvPr>
          <p:cNvSpPr>
            <a:spLocks noGrp="1"/>
          </p:cNvSpPr>
          <p:nvPr>
            <p:ph type="body" sz="half" idx="2"/>
          </p:nvPr>
        </p:nvSpPr>
        <p:spPr>
          <a:xfrm>
            <a:off x="7558088" y="153988"/>
            <a:ext cx="4743450" cy="6704012"/>
          </a:xfrm>
        </p:spPr>
        <p:txBody>
          <a:bodyPr>
            <a:noAutofit/>
          </a:bodyPr>
          <a:lstStyle/>
          <a:p>
            <a:r>
              <a:rPr lang="en-US"/>
              <a:t>We thank you for all of your feedback. Ms. Donna and I have talked extensively about how to find funding, write proposals, and market it to other universities. We believe this grant has given us the data and the opportunity to reimagine the production as more than just a traditional hour-long theatre performance and evolve it into a training tool. I have also been told by parents that it should be in high schools. We plan on aggressively creating modules, workshops, study guides, curricula, assessment, and evaluation tools. We want to partner with universities counseling services, women’s studies, fraternities and sororities and the list goes on. This undergraduate research funding has really been a major springboard for this project. We were so grateful for this opportunity.</a:t>
            </a:r>
          </a:p>
        </p:txBody>
      </p:sp>
      <p:pic>
        <p:nvPicPr>
          <p:cNvPr id="8" name="Picture 7">
            <a:extLst>
              <a:ext uri="{FF2B5EF4-FFF2-40B4-BE49-F238E27FC236}">
                <a16:creationId xmlns:a16="http://schemas.microsoft.com/office/drawing/2014/main" id="{6725D1E0-019C-8A4F-9DA7-B4119C4993A8}"/>
              </a:ext>
            </a:extLst>
          </p:cNvPr>
          <p:cNvPicPr>
            <a:picLocks noChangeAspect="1"/>
          </p:cNvPicPr>
          <p:nvPr/>
        </p:nvPicPr>
        <p:blipFill>
          <a:blip r:embed="rId3"/>
          <a:stretch>
            <a:fillRect/>
          </a:stretch>
        </p:blipFill>
        <p:spPr>
          <a:xfrm>
            <a:off x="-911500" y="0"/>
            <a:ext cx="6464710" cy="6858000"/>
          </a:xfrm>
          <a:prstGeom prst="rect">
            <a:avLst/>
          </a:prstGeom>
        </p:spPr>
      </p:pic>
      <p:pic>
        <p:nvPicPr>
          <p:cNvPr id="6" name="Picture 5" descr="A person smiling for the camera&#10;&#10;Description automatically generated">
            <a:extLst>
              <a:ext uri="{FF2B5EF4-FFF2-40B4-BE49-F238E27FC236}">
                <a16:creationId xmlns:a16="http://schemas.microsoft.com/office/drawing/2014/main" id="{62F4E61D-ADA7-6A47-846E-0C818DA81A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2854" y="-25398"/>
            <a:ext cx="4102777" cy="6858000"/>
          </a:xfrm>
          <a:prstGeom prst="rect">
            <a:avLst/>
          </a:prstGeom>
        </p:spPr>
      </p:pic>
    </p:spTree>
    <p:extLst>
      <p:ext uri="{BB962C8B-B14F-4D97-AF65-F5344CB8AC3E}">
        <p14:creationId xmlns:p14="http://schemas.microsoft.com/office/powerpoint/2010/main" val="42523377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04DE-AE82-6D49-8397-BF5FE1E8C0F9}"/>
              </a:ext>
            </a:extLst>
          </p:cNvPr>
          <p:cNvSpPr>
            <a:spLocks noGrp="1"/>
          </p:cNvSpPr>
          <p:nvPr>
            <p:ph type="title"/>
          </p:nvPr>
        </p:nvSpPr>
        <p:spPr/>
        <p:txBody>
          <a:bodyPr/>
          <a:lstStyle/>
          <a:p>
            <a:r>
              <a:rPr lang="en-US"/>
              <a:t>Proposal</a:t>
            </a:r>
          </a:p>
        </p:txBody>
      </p:sp>
      <p:sp>
        <p:nvSpPr>
          <p:cNvPr id="3" name="Content Placeholder 2">
            <a:extLst>
              <a:ext uri="{FF2B5EF4-FFF2-40B4-BE49-F238E27FC236}">
                <a16:creationId xmlns:a16="http://schemas.microsoft.com/office/drawing/2014/main" id="{A36B1054-15F2-C547-BF41-B1B7C940FDB1}"/>
              </a:ext>
            </a:extLst>
          </p:cNvPr>
          <p:cNvSpPr>
            <a:spLocks noGrp="1"/>
          </p:cNvSpPr>
          <p:nvPr>
            <p:ph idx="1"/>
          </p:nvPr>
        </p:nvSpPr>
        <p:spPr/>
        <p:txBody>
          <a:bodyPr vert="horz" lIns="121899" tIns="60949" rIns="121899" bIns="60949" rtlCol="0" anchor="t">
            <a:normAutofit/>
          </a:bodyPr>
          <a:lstStyle/>
          <a:p>
            <a:pPr marL="0" indent="0">
              <a:lnSpc>
                <a:spcPct val="100000"/>
              </a:lnSpc>
              <a:buNone/>
            </a:pPr>
            <a:r>
              <a:rPr lang="en-US" sz="1800" dirty="0"/>
              <a:t>This project will include data from pre and post surveys, </a:t>
            </a:r>
            <a:r>
              <a:rPr lang="en-US" sz="1800" dirty="0" err="1"/>
              <a:t>likerd</a:t>
            </a:r>
            <a:r>
              <a:rPr lang="en-US" sz="1800" dirty="0"/>
              <a:t> surveys, video and emailed testimonials that will serve as justification to use Mad at Miles as an integral training tool to combat sexual assault and domestic violence in classrooms across campus. We will share this research data with the university's domestic violence and sexual assault taskforce/committee, Counseling Services, University Police and Security, and the Student Government Association.</a:t>
            </a:r>
          </a:p>
          <a:p>
            <a:pPr lvl="1">
              <a:lnSpc>
                <a:spcPct val="100000"/>
              </a:lnSpc>
            </a:pPr>
            <a:r>
              <a:rPr lang="en-US" sz="1500" dirty="0"/>
              <a:t>To have Touring Theatre of North Carolina’s production of Mad at Miles embedded into the new students’ academic curriculum. Early intervention is key to prevent sexual abuse at HBCU’s and this can be accomplished by requiring that this project be completed by everyone entering college.</a:t>
            </a:r>
          </a:p>
          <a:p>
            <a:pPr lvl="1">
              <a:lnSpc>
                <a:spcPct val="100000"/>
              </a:lnSpc>
            </a:pPr>
            <a:r>
              <a:rPr lang="en-US" sz="1500" dirty="0"/>
              <a:t>To target university fraternities, athletics, clubs and groups that are predominantly male with the goal of creating advocates who will educate their counterparts and mirror behavior that will led to societal change.</a:t>
            </a:r>
          </a:p>
          <a:p>
            <a:pPr lvl="1">
              <a:lnSpc>
                <a:spcPct val="100000"/>
              </a:lnSpc>
            </a:pPr>
            <a:r>
              <a:rPr lang="en-US" sz="1500" dirty="0"/>
              <a:t>To equip all female students with the knowledge of how to recognize and respond to an abusive relationship and to help lift other women who are dealing with the same problem.</a:t>
            </a:r>
          </a:p>
          <a:p>
            <a:pPr lvl="1">
              <a:lnSpc>
                <a:spcPct val="100000"/>
              </a:lnSpc>
            </a:pPr>
            <a:r>
              <a:rPr lang="en-US" sz="1500" dirty="0"/>
              <a:t>To create a bridge of trust between our community of student’s, campus police and security, faculty, staff and university administration.`</a:t>
            </a:r>
          </a:p>
        </p:txBody>
      </p:sp>
    </p:spTree>
    <p:extLst>
      <p:ext uri="{BB962C8B-B14F-4D97-AF65-F5344CB8AC3E}">
        <p14:creationId xmlns:p14="http://schemas.microsoft.com/office/powerpoint/2010/main" val="40752531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a:t>Sexual Abuse</a:t>
            </a:r>
          </a:p>
        </p:txBody>
      </p:sp>
      <p:sp>
        <p:nvSpPr>
          <p:cNvPr id="14" name="Content Placeholder 13"/>
          <p:cNvSpPr>
            <a:spLocks noGrp="1"/>
          </p:cNvSpPr>
          <p:nvPr>
            <p:ph idx="1"/>
          </p:nvPr>
        </p:nvSpPr>
        <p:spPr/>
        <p:txBody>
          <a:bodyPr/>
          <a:lstStyle/>
          <a:p>
            <a:pPr lvl="0"/>
            <a:r>
              <a:rPr lang="en-US"/>
              <a:t>In this day of age, sexual abuse is an ongoing subject</a:t>
            </a:r>
          </a:p>
          <a:p>
            <a:pPr lvl="1"/>
            <a:r>
              <a:rPr lang="en-US"/>
              <a:t>Topics such as #</a:t>
            </a:r>
            <a:r>
              <a:rPr lang="en-US" err="1"/>
              <a:t>MuteRKelly</a:t>
            </a:r>
            <a:r>
              <a:rPr lang="en-US"/>
              <a:t>, #MeToo, and #</a:t>
            </a:r>
            <a:r>
              <a:rPr lang="en-US" err="1"/>
              <a:t>TimesUp</a:t>
            </a:r>
            <a:r>
              <a:rPr lang="en-US"/>
              <a:t> are very present and young girls are most likely to be targeted </a:t>
            </a:r>
          </a:p>
        </p:txBody>
      </p:sp>
      <p:pic>
        <p:nvPicPr>
          <p:cNvPr id="2" name="Picture 1">
            <a:extLst>
              <a:ext uri="{FF2B5EF4-FFF2-40B4-BE49-F238E27FC236}">
                <a16:creationId xmlns:a16="http://schemas.microsoft.com/office/drawing/2014/main" id="{828CBC13-7332-3C43-B68F-F123FBA63832}"/>
              </a:ext>
            </a:extLst>
          </p:cNvPr>
          <p:cNvPicPr>
            <a:picLocks noChangeAspect="1"/>
          </p:cNvPicPr>
          <p:nvPr/>
        </p:nvPicPr>
        <p:blipFill>
          <a:blip r:embed="rId2"/>
          <a:stretch>
            <a:fillRect/>
          </a:stretch>
        </p:blipFill>
        <p:spPr>
          <a:xfrm>
            <a:off x="6094412" y="3018723"/>
            <a:ext cx="5639085" cy="3786900"/>
          </a:xfrm>
          <a:prstGeom prst="rect">
            <a:avLst/>
          </a:prstGeom>
        </p:spPr>
      </p:pic>
      <p:pic>
        <p:nvPicPr>
          <p:cNvPr id="5" name="Picture 4">
            <a:extLst>
              <a:ext uri="{FF2B5EF4-FFF2-40B4-BE49-F238E27FC236}">
                <a16:creationId xmlns:a16="http://schemas.microsoft.com/office/drawing/2014/main" id="{56C0EF70-BF77-0C4B-B966-60678E71D969}"/>
              </a:ext>
            </a:extLst>
          </p:cNvPr>
          <p:cNvPicPr>
            <a:picLocks noChangeAspect="1"/>
          </p:cNvPicPr>
          <p:nvPr/>
        </p:nvPicPr>
        <p:blipFill>
          <a:blip r:embed="rId3"/>
          <a:stretch>
            <a:fillRect/>
          </a:stretch>
        </p:blipFill>
        <p:spPr>
          <a:xfrm>
            <a:off x="455328" y="3018723"/>
            <a:ext cx="5208544" cy="3839277"/>
          </a:xfrm>
          <a:prstGeom prst="rect">
            <a:avLst/>
          </a:prstGeom>
        </p:spPr>
      </p:pic>
    </p:spTree>
    <p:extLst>
      <p:ext uri="{BB962C8B-B14F-4D97-AF65-F5344CB8AC3E}">
        <p14:creationId xmlns:p14="http://schemas.microsoft.com/office/powerpoint/2010/main" val="39125207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B7B9B-32D4-AF46-A615-EBDAC52E300F}"/>
              </a:ext>
            </a:extLst>
          </p:cNvPr>
          <p:cNvSpPr>
            <a:spLocks noGrp="1"/>
          </p:cNvSpPr>
          <p:nvPr>
            <p:ph type="title"/>
          </p:nvPr>
        </p:nvSpPr>
        <p:spPr>
          <a:xfrm>
            <a:off x="0" y="279399"/>
            <a:ext cx="10360501" cy="1117601"/>
          </a:xfrm>
        </p:spPr>
        <p:txBody>
          <a:bodyPr anchor="b">
            <a:normAutofit/>
          </a:bodyPr>
          <a:lstStyle/>
          <a:p>
            <a:r>
              <a:rPr lang="en-US"/>
              <a:t>Sexual Abuse on Campuses </a:t>
            </a:r>
          </a:p>
        </p:txBody>
      </p:sp>
      <p:pic>
        <p:nvPicPr>
          <p:cNvPr id="4" name="Content Placeholder 3">
            <a:extLst>
              <a:ext uri="{FF2B5EF4-FFF2-40B4-BE49-F238E27FC236}">
                <a16:creationId xmlns:a16="http://schemas.microsoft.com/office/drawing/2014/main" id="{6A264EF2-A3A9-E045-934D-FB54EB4E066C}"/>
              </a:ext>
            </a:extLst>
          </p:cNvPr>
          <p:cNvPicPr>
            <a:picLocks noGrp="1" noChangeAspect="1"/>
          </p:cNvPicPr>
          <p:nvPr>
            <p:ph sz="half" idx="1"/>
          </p:nvPr>
        </p:nvPicPr>
        <p:blipFill rotWithShape="1">
          <a:blip r:embed="rId2"/>
          <a:srcRect b="39649"/>
          <a:stretch/>
        </p:blipFill>
        <p:spPr>
          <a:xfrm>
            <a:off x="154153" y="2362200"/>
            <a:ext cx="5940259" cy="3098800"/>
          </a:xfrm>
          <a:noFill/>
        </p:spPr>
      </p:pic>
      <p:sp>
        <p:nvSpPr>
          <p:cNvPr id="9" name="Content Placeholder 3">
            <a:extLst>
              <a:ext uri="{FF2B5EF4-FFF2-40B4-BE49-F238E27FC236}">
                <a16:creationId xmlns:a16="http://schemas.microsoft.com/office/drawing/2014/main" id="{C3034FE1-CE2C-4793-A810-767AB5D55DBA}"/>
              </a:ext>
            </a:extLst>
          </p:cNvPr>
          <p:cNvSpPr>
            <a:spLocks noGrp="1"/>
          </p:cNvSpPr>
          <p:nvPr>
            <p:ph sz="half" idx="2"/>
          </p:nvPr>
        </p:nvSpPr>
        <p:spPr>
          <a:xfrm>
            <a:off x="6297558" y="1476374"/>
            <a:ext cx="4977104" cy="5229226"/>
          </a:xfrm>
        </p:spPr>
        <p:txBody>
          <a:bodyPr vert="horz" lIns="121899" tIns="60949" rIns="121899" bIns="60949" rtlCol="0" anchor="t">
            <a:normAutofit lnSpcReduction="10000"/>
          </a:bodyPr>
          <a:lstStyle/>
          <a:p>
            <a:r>
              <a:rPr lang="en-US"/>
              <a:t>Woman in College are 3x as likely to be at risk of sexual abuse then the average woman</a:t>
            </a:r>
          </a:p>
          <a:p>
            <a:r>
              <a:rPr lang="en-US"/>
              <a:t>40% of African American women report sexual contact by age 18</a:t>
            </a:r>
          </a:p>
          <a:p>
            <a:r>
              <a:rPr lang="en-US"/>
              <a:t>1 out of 5, or 20%, HBCU women will experience sexual assault, which is the same rate at Predominately White Institutions (PWIs)</a:t>
            </a:r>
          </a:p>
          <a:p>
            <a:r>
              <a:rPr lang="en-US"/>
              <a:t>40% of cases reported are not investigated by Colleges and Universities</a:t>
            </a:r>
          </a:p>
          <a:p>
            <a:endParaRPr lang="en-US"/>
          </a:p>
        </p:txBody>
      </p:sp>
    </p:spTree>
    <p:extLst>
      <p:ext uri="{BB962C8B-B14F-4D97-AF65-F5344CB8AC3E}">
        <p14:creationId xmlns:p14="http://schemas.microsoft.com/office/powerpoint/2010/main" val="23722289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CE00670-221F-4E0D-874E-72E892B37086}"/>
              </a:ext>
            </a:extLst>
          </p:cNvPr>
          <p:cNvSpPr>
            <a:spLocks noGrp="1"/>
          </p:cNvSpPr>
          <p:nvPr>
            <p:ph type="title"/>
          </p:nvPr>
        </p:nvSpPr>
        <p:spPr>
          <a:xfrm>
            <a:off x="7740502" y="776287"/>
            <a:ext cx="4348717" cy="1331913"/>
          </a:xfrm>
        </p:spPr>
        <p:txBody>
          <a:bodyPr anchor="b">
            <a:noAutofit/>
          </a:bodyPr>
          <a:lstStyle/>
          <a:p>
            <a:r>
              <a:rPr lang="en-US" sz="2000"/>
              <a:t>Mad at miles: </a:t>
            </a:r>
            <a:br>
              <a:rPr lang="en-US" sz="2000"/>
            </a:br>
            <a:r>
              <a:rPr lang="en-US" sz="2000"/>
              <a:t>a black woman’s guide to truth</a:t>
            </a:r>
            <a:br>
              <a:rPr lang="en-US" sz="2000"/>
            </a:br>
            <a:r>
              <a:rPr lang="en-US" sz="2000"/>
              <a:t>by Pearl </a:t>
            </a:r>
            <a:r>
              <a:rPr lang="en-US" sz="2000" err="1"/>
              <a:t>Cleage</a:t>
            </a:r>
            <a:r>
              <a:rPr lang="en-US" sz="2000"/>
              <a:t> </a:t>
            </a:r>
            <a:br>
              <a:rPr lang="en-US" sz="2000"/>
            </a:br>
            <a:br>
              <a:rPr lang="en-US" sz="2000"/>
            </a:br>
            <a:endParaRPr lang="en-US" sz="2000"/>
          </a:p>
        </p:txBody>
      </p:sp>
      <p:pic>
        <p:nvPicPr>
          <p:cNvPr id="5" name="Picture Placeholder 4">
            <a:extLst>
              <a:ext uri="{FF2B5EF4-FFF2-40B4-BE49-F238E27FC236}">
                <a16:creationId xmlns:a16="http://schemas.microsoft.com/office/drawing/2014/main" id="{C536F754-95BE-F34C-A35A-6F059E59FAB6}"/>
              </a:ext>
            </a:extLst>
          </p:cNvPr>
          <p:cNvPicPr>
            <a:picLocks noGrp="1" noChangeAspect="1"/>
          </p:cNvPicPr>
          <p:nvPr>
            <p:ph type="pic" idx="1"/>
          </p:nvPr>
        </p:nvPicPr>
        <p:blipFill>
          <a:blip r:embed="rId2"/>
          <a:srcRect l="8047" r="8047"/>
          <a:stretch>
            <a:fillRect/>
          </a:stretch>
        </p:blipFill>
        <p:spPr>
          <a:xfrm>
            <a:off x="508000" y="482600"/>
            <a:ext cx="6602413" cy="5842000"/>
          </a:xfrm>
        </p:spPr>
      </p:pic>
      <p:sp>
        <p:nvSpPr>
          <p:cNvPr id="18" name="Text Placeholder 3">
            <a:extLst>
              <a:ext uri="{FF2B5EF4-FFF2-40B4-BE49-F238E27FC236}">
                <a16:creationId xmlns:a16="http://schemas.microsoft.com/office/drawing/2014/main" id="{9C54CEB9-B6AF-498E-8E51-9B455B152ABC}"/>
              </a:ext>
            </a:extLst>
          </p:cNvPr>
          <p:cNvSpPr>
            <a:spLocks noGrp="1"/>
          </p:cNvSpPr>
          <p:nvPr>
            <p:ph type="body" sz="half" idx="2"/>
          </p:nvPr>
        </p:nvSpPr>
        <p:spPr>
          <a:xfrm>
            <a:off x="7600949" y="1571625"/>
            <a:ext cx="4587875" cy="5286375"/>
          </a:xfrm>
        </p:spPr>
        <p:txBody>
          <a:bodyPr vert="horz" lIns="121899" tIns="60949" rIns="121899" bIns="60949" rtlCol="0" anchor="t">
            <a:noAutofit/>
          </a:bodyPr>
          <a:lstStyle/>
          <a:p>
            <a:pPr>
              <a:lnSpc>
                <a:spcPct val="120000"/>
              </a:lnSpc>
            </a:pPr>
            <a:r>
              <a:rPr lang="en-US" sz="1600">
                <a:latin typeface="+mj-lt"/>
              </a:rPr>
              <a:t>Music can be expressive and powerful, beautiful and fierce. So can a woman. Mad at Miles follows three women on an emotional journey through the anger of abuse to the clarity of self-discovery. Even as they grapple with the discordant realities of relationships, sex, and violence, they learn to find peace in the melody of their own voices. </a:t>
            </a:r>
          </a:p>
          <a:p>
            <a:pPr>
              <a:lnSpc>
                <a:spcPct val="120000"/>
              </a:lnSpc>
            </a:pPr>
            <a:r>
              <a:rPr lang="en-US" sz="1600">
                <a:latin typeface="+mj-lt"/>
              </a:rPr>
              <a:t>Set against the backdrop of Miles Davis and Cicely Tyson’s troubled marriage, these alternately passionate and poetic stories explore love, pain, and where to draw the line between a man and his music. [It’s not man bashing; it’s love.] This is a funny, angry, lyric piece of theatre that all college-aged men and women should see.</a:t>
            </a:r>
          </a:p>
        </p:txBody>
      </p:sp>
      <p:sp>
        <p:nvSpPr>
          <p:cNvPr id="6" name="TextBox 5">
            <a:extLst>
              <a:ext uri="{FF2B5EF4-FFF2-40B4-BE49-F238E27FC236}">
                <a16:creationId xmlns:a16="http://schemas.microsoft.com/office/drawing/2014/main" id="{7408B018-6224-3740-AE76-2BFCA60CCD1F}"/>
              </a:ext>
            </a:extLst>
          </p:cNvPr>
          <p:cNvSpPr txBox="1"/>
          <p:nvPr/>
        </p:nvSpPr>
        <p:spPr>
          <a:xfrm>
            <a:off x="5932967" y="-3271744"/>
            <a:ext cx="184731" cy="461665"/>
          </a:xfrm>
          <a:prstGeom prst="rect">
            <a:avLst/>
          </a:prstGeom>
          <a:noFill/>
          <a:ln>
            <a:solidFill>
              <a:schemeClr val="bg2"/>
            </a:solidFill>
          </a:ln>
        </p:spPr>
        <p:txBody>
          <a:bodyPr wrap="none" rtlCol="0" anchor="ctr" anchorCtr="1">
            <a:spAutoFit/>
          </a:bodyPr>
          <a:lstStyle/>
          <a:p>
            <a:endParaRPr lang="en-US"/>
          </a:p>
        </p:txBody>
      </p:sp>
      <p:sp>
        <p:nvSpPr>
          <p:cNvPr id="7" name="TextBox 6">
            <a:extLst>
              <a:ext uri="{FF2B5EF4-FFF2-40B4-BE49-F238E27FC236}">
                <a16:creationId xmlns:a16="http://schemas.microsoft.com/office/drawing/2014/main" id="{7219689A-CA50-4544-82FA-26D70583B0AB}"/>
              </a:ext>
            </a:extLst>
          </p:cNvPr>
          <p:cNvSpPr txBox="1"/>
          <p:nvPr/>
        </p:nvSpPr>
        <p:spPr>
          <a:xfrm>
            <a:off x="7740502" y="-2017102"/>
            <a:ext cx="184731" cy="461665"/>
          </a:xfrm>
          <a:prstGeom prst="rect">
            <a:avLst/>
          </a:prstGeom>
          <a:noFill/>
          <a:ln>
            <a:solidFill>
              <a:schemeClr val="bg2"/>
            </a:solidFill>
          </a:ln>
        </p:spPr>
        <p:txBody>
          <a:bodyPr wrap="none" rtlCol="0" anchor="ctr" anchorCtr="1">
            <a:spAutoFit/>
          </a:bodyPr>
          <a:lstStyle/>
          <a:p>
            <a:endParaRPr lang="en-US"/>
          </a:p>
        </p:txBody>
      </p:sp>
    </p:spTree>
    <p:extLst>
      <p:ext uri="{BB962C8B-B14F-4D97-AF65-F5344CB8AC3E}">
        <p14:creationId xmlns:p14="http://schemas.microsoft.com/office/powerpoint/2010/main" val="27058553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FBC6F-F2D4-6E46-B636-9FA4FF63CB2B}"/>
              </a:ext>
            </a:extLst>
          </p:cNvPr>
          <p:cNvSpPr>
            <a:spLocks noGrp="1"/>
          </p:cNvSpPr>
          <p:nvPr>
            <p:ph type="title"/>
          </p:nvPr>
        </p:nvSpPr>
        <p:spPr>
          <a:xfrm>
            <a:off x="585086" y="-191386"/>
            <a:ext cx="8729036" cy="1594884"/>
          </a:xfrm>
        </p:spPr>
        <p:txBody>
          <a:bodyPr/>
          <a:lstStyle/>
          <a:p>
            <a:r>
              <a:rPr lang="en-US"/>
              <a:t>Touring Theatre of North Carolina</a:t>
            </a:r>
          </a:p>
        </p:txBody>
      </p:sp>
      <p:sp>
        <p:nvSpPr>
          <p:cNvPr id="6" name="Content Placeholder 5">
            <a:extLst>
              <a:ext uri="{FF2B5EF4-FFF2-40B4-BE49-F238E27FC236}">
                <a16:creationId xmlns:a16="http://schemas.microsoft.com/office/drawing/2014/main" id="{5A023215-2D5A-F844-8BCB-15E49FAE9406}"/>
              </a:ext>
            </a:extLst>
          </p:cNvPr>
          <p:cNvSpPr>
            <a:spLocks noGrp="1"/>
          </p:cNvSpPr>
          <p:nvPr>
            <p:ph idx="1"/>
          </p:nvPr>
        </p:nvSpPr>
        <p:spPr>
          <a:xfrm>
            <a:off x="271463" y="1701800"/>
            <a:ext cx="11287125" cy="5027613"/>
          </a:xfrm>
        </p:spPr>
        <p:txBody>
          <a:bodyPr>
            <a:normAutofit fontScale="70000" lnSpcReduction="20000"/>
          </a:bodyPr>
          <a:lstStyle/>
          <a:p>
            <a:pPr>
              <a:lnSpc>
                <a:spcPct val="120000"/>
              </a:lnSpc>
            </a:pPr>
            <a:r>
              <a:rPr lang="en-US"/>
              <a:t>Touring Theatre of North Carolina is a not for profit, active producing professional theatre that celebrates the on-going human search for dignity across lines of ethnicity, gender, economic status, religion and age.</a:t>
            </a:r>
          </a:p>
          <a:p>
            <a:pPr>
              <a:lnSpc>
                <a:spcPct val="120000"/>
              </a:lnSpc>
            </a:pPr>
            <a:r>
              <a:rPr lang="en-US" u="sng"/>
              <a:t>Touring Theatre is a Laboratory</a:t>
            </a:r>
            <a:r>
              <a:rPr lang="en-US"/>
              <a:t>: It looks for local stories. It develops and premier’s new works drawn from literature, historical documents, and from people within its community. Most years premiers three new works in its Chamber Series, introducing one or two of them into its touring production inventory.</a:t>
            </a:r>
          </a:p>
          <a:p>
            <a:pPr>
              <a:lnSpc>
                <a:spcPct val="120000"/>
              </a:lnSpc>
            </a:pPr>
            <a:r>
              <a:rPr lang="en-US" u="sng"/>
              <a:t>Touring Theatre is Collaborative</a:t>
            </a:r>
            <a:r>
              <a:rPr lang="en-US"/>
              <a:t>: It collaborates with community organizations, groups, scholars, educational institutions and others who are engaged in the subject matter being presented in order to produce the most relevant and authentic work.</a:t>
            </a:r>
          </a:p>
          <a:p>
            <a:pPr>
              <a:lnSpc>
                <a:spcPct val="120000"/>
              </a:lnSpc>
            </a:pPr>
            <a:r>
              <a:rPr lang="en-US" u="sng"/>
              <a:t>Touring Theatre is Local</a:t>
            </a:r>
            <a:r>
              <a:rPr lang="en-US"/>
              <a:t>: It gathers stories of local relevance and is firmly rooted in the central North Carolina community. All its productions are developed and premiered in Greensboro, NC, before becoming available for touring.</a:t>
            </a:r>
          </a:p>
        </p:txBody>
      </p:sp>
      <p:sp>
        <p:nvSpPr>
          <p:cNvPr id="7" name="TextBox 6">
            <a:extLst>
              <a:ext uri="{FF2B5EF4-FFF2-40B4-BE49-F238E27FC236}">
                <a16:creationId xmlns:a16="http://schemas.microsoft.com/office/drawing/2014/main" id="{44F79923-ED5E-824F-A6F2-D6320AF5D81C}"/>
              </a:ext>
            </a:extLst>
          </p:cNvPr>
          <p:cNvSpPr txBox="1"/>
          <p:nvPr/>
        </p:nvSpPr>
        <p:spPr>
          <a:xfrm>
            <a:off x="9158288" y="6205686"/>
            <a:ext cx="2786062" cy="461665"/>
          </a:xfrm>
          <a:prstGeom prst="rect">
            <a:avLst/>
          </a:prstGeom>
          <a:noFill/>
          <a:ln>
            <a:solidFill>
              <a:schemeClr val="bg2"/>
            </a:solidFill>
          </a:ln>
        </p:spPr>
        <p:txBody>
          <a:bodyPr wrap="square" rtlCol="0" anchor="ctr" anchorCtr="1">
            <a:spAutoFit/>
          </a:bodyPr>
          <a:lstStyle/>
          <a:p>
            <a:r>
              <a:rPr lang="en-US" err="1"/>
              <a:t>www.ttnc.org</a:t>
            </a:r>
            <a:endParaRPr lang="en-US"/>
          </a:p>
        </p:txBody>
      </p:sp>
      <p:pic>
        <p:nvPicPr>
          <p:cNvPr id="8" name="Picture 7">
            <a:extLst>
              <a:ext uri="{FF2B5EF4-FFF2-40B4-BE49-F238E27FC236}">
                <a16:creationId xmlns:a16="http://schemas.microsoft.com/office/drawing/2014/main" id="{9728285B-A56E-7C4C-A78E-0ABB95968E2E}"/>
              </a:ext>
            </a:extLst>
          </p:cNvPr>
          <p:cNvPicPr>
            <a:picLocks noChangeAspect="1"/>
          </p:cNvPicPr>
          <p:nvPr/>
        </p:nvPicPr>
        <p:blipFill>
          <a:blip r:embed="rId3"/>
          <a:stretch>
            <a:fillRect/>
          </a:stretch>
        </p:blipFill>
        <p:spPr>
          <a:xfrm>
            <a:off x="7889192" y="190649"/>
            <a:ext cx="4055158" cy="1507089"/>
          </a:xfrm>
          <a:prstGeom prst="rect">
            <a:avLst/>
          </a:prstGeom>
        </p:spPr>
      </p:pic>
    </p:spTree>
    <p:extLst>
      <p:ext uri="{BB962C8B-B14F-4D97-AF65-F5344CB8AC3E}">
        <p14:creationId xmlns:p14="http://schemas.microsoft.com/office/powerpoint/2010/main" val="15512193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7550A-A75C-4346-95C2-BC86DCECF7DC}"/>
              </a:ext>
            </a:extLst>
          </p:cNvPr>
          <p:cNvSpPr>
            <a:spLocks noGrp="1"/>
          </p:cNvSpPr>
          <p:nvPr>
            <p:ph type="title"/>
          </p:nvPr>
        </p:nvSpPr>
        <p:spPr>
          <a:xfrm>
            <a:off x="6094412" y="-538163"/>
            <a:ext cx="5180251" cy="1727200"/>
          </a:xfrm>
        </p:spPr>
        <p:txBody>
          <a:bodyPr anchor="b">
            <a:normAutofit/>
          </a:bodyPr>
          <a:lstStyle/>
          <a:p>
            <a:r>
              <a:rPr lang="en-US"/>
              <a:t>Pearl </a:t>
            </a:r>
            <a:r>
              <a:rPr lang="en-US" err="1"/>
              <a:t>Cleage</a:t>
            </a:r>
            <a:endParaRPr lang="en-US"/>
          </a:p>
        </p:txBody>
      </p:sp>
      <p:sp>
        <p:nvSpPr>
          <p:cNvPr id="4" name="Text Placeholder 3">
            <a:extLst>
              <a:ext uri="{FF2B5EF4-FFF2-40B4-BE49-F238E27FC236}">
                <a16:creationId xmlns:a16="http://schemas.microsoft.com/office/drawing/2014/main" id="{672ACA3A-4B9A-5B44-B619-AD7D12899918}"/>
              </a:ext>
            </a:extLst>
          </p:cNvPr>
          <p:cNvSpPr>
            <a:spLocks noGrp="1"/>
          </p:cNvSpPr>
          <p:nvPr>
            <p:ph type="body" sz="half" idx="2"/>
          </p:nvPr>
        </p:nvSpPr>
        <p:spPr>
          <a:xfrm>
            <a:off x="6341984" y="1362074"/>
            <a:ext cx="5488066" cy="4710114"/>
          </a:xfrm>
        </p:spPr>
        <p:txBody>
          <a:bodyPr>
            <a:normAutofit fontScale="85000" lnSpcReduction="20000"/>
          </a:bodyPr>
          <a:lstStyle/>
          <a:p>
            <a:pPr>
              <a:lnSpc>
                <a:spcPct val="110000"/>
              </a:lnSpc>
            </a:pPr>
            <a:r>
              <a:rPr lang="en-US" sz="1900" b="1"/>
              <a:t>Pearl </a:t>
            </a:r>
            <a:r>
              <a:rPr lang="en-US" sz="1900" b="1" err="1"/>
              <a:t>Cleage</a:t>
            </a:r>
            <a:r>
              <a:rPr lang="en-US" sz="1900"/>
              <a:t> is an African-American poet, essayist, and journalist living in Atlanta, Georgia. An activist on issues including AIDS, women's rights, and black life, her first novel, </a:t>
            </a:r>
            <a:r>
              <a:rPr lang="en-US" sz="1900" i="1"/>
              <a:t>What Looks Like Crazy on an Ordinary Day</a:t>
            </a:r>
            <a:r>
              <a:rPr lang="en-US" sz="1900"/>
              <a:t> (1997), was an Oprah Book Club selection and appeared on the New York Times best-seller list for nine weeks.</a:t>
            </a:r>
          </a:p>
          <a:p>
            <a:pPr>
              <a:lnSpc>
                <a:spcPct val="110000"/>
              </a:lnSpc>
            </a:pPr>
            <a:r>
              <a:rPr lang="en-US" sz="1900"/>
              <a:t>Drawing not only from her own personal experiences with abuse but from the harrowing stories of countless women around her, writer Pearl </a:t>
            </a:r>
            <a:r>
              <a:rPr lang="en-US" sz="1900" err="1"/>
              <a:t>Cleage</a:t>
            </a:r>
            <a:r>
              <a:rPr lang="en-US" sz="1900"/>
              <a:t> was driven to write what she considered a workbook for black women struggling to survive in a society that is both racist and sexist.  What she ended up with was a collection of essays and performance pieces called Mad at Miles: A Black Woman’s Guide to Truth. </a:t>
            </a:r>
            <a:r>
              <a:rPr lang="en-US" sz="1900" err="1"/>
              <a:t>Cleage’s</a:t>
            </a:r>
            <a:r>
              <a:rPr lang="en-US" sz="1900"/>
              <a:t> passion and courage to speak out against a musical icon like Miles Davis was the catalyst for this amazing piece of theatre</a:t>
            </a:r>
            <a:r>
              <a:rPr lang="en-US" sz="1600"/>
              <a:t>.</a:t>
            </a:r>
          </a:p>
        </p:txBody>
      </p:sp>
      <p:pic>
        <p:nvPicPr>
          <p:cNvPr id="11" name="Picture Placeholder 10">
            <a:extLst>
              <a:ext uri="{FF2B5EF4-FFF2-40B4-BE49-F238E27FC236}">
                <a16:creationId xmlns:a16="http://schemas.microsoft.com/office/drawing/2014/main" id="{1B703FF2-050E-8C49-99DD-B78B3A5234EE}"/>
              </a:ext>
            </a:extLst>
          </p:cNvPr>
          <p:cNvPicPr>
            <a:picLocks noGrp="1" noChangeAspect="1"/>
          </p:cNvPicPr>
          <p:nvPr>
            <p:ph type="pic" idx="1"/>
          </p:nvPr>
        </p:nvPicPr>
        <p:blipFill rotWithShape="1">
          <a:blip r:embed="rId2"/>
          <a:srcRect t="9509" b="9509"/>
          <a:stretch/>
        </p:blipFill>
        <p:spPr/>
      </p:pic>
    </p:spTree>
    <p:extLst>
      <p:ext uri="{BB962C8B-B14F-4D97-AF65-F5344CB8AC3E}">
        <p14:creationId xmlns:p14="http://schemas.microsoft.com/office/powerpoint/2010/main" val="36352253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9C00E-9A83-A74E-A2E3-7D043468B8A4}"/>
              </a:ext>
            </a:extLst>
          </p:cNvPr>
          <p:cNvSpPr>
            <a:spLocks noGrp="1"/>
          </p:cNvSpPr>
          <p:nvPr>
            <p:ph type="title"/>
          </p:nvPr>
        </p:nvSpPr>
        <p:spPr>
          <a:xfrm>
            <a:off x="6094412" y="-509588"/>
            <a:ext cx="5180251" cy="1727200"/>
          </a:xfrm>
        </p:spPr>
        <p:txBody>
          <a:bodyPr/>
          <a:lstStyle/>
          <a:p>
            <a:r>
              <a:rPr lang="en-US"/>
              <a:t>Miles Davis </a:t>
            </a:r>
          </a:p>
        </p:txBody>
      </p:sp>
      <p:sp>
        <p:nvSpPr>
          <p:cNvPr id="4" name="Text Placeholder 3">
            <a:extLst>
              <a:ext uri="{FF2B5EF4-FFF2-40B4-BE49-F238E27FC236}">
                <a16:creationId xmlns:a16="http://schemas.microsoft.com/office/drawing/2014/main" id="{5A22AC15-5912-DD4D-AAFA-7197FF67B58C}"/>
              </a:ext>
            </a:extLst>
          </p:cNvPr>
          <p:cNvSpPr>
            <a:spLocks noGrp="1"/>
          </p:cNvSpPr>
          <p:nvPr>
            <p:ph type="body" sz="half" idx="2"/>
          </p:nvPr>
        </p:nvSpPr>
        <p:spPr>
          <a:xfrm>
            <a:off x="6399134" y="1457325"/>
            <a:ext cx="5180251" cy="4867275"/>
          </a:xfrm>
        </p:spPr>
        <p:txBody>
          <a:bodyPr vert="horz" lIns="121899" tIns="60949" rIns="121899" bIns="60949" rtlCol="0" anchor="t">
            <a:normAutofit fontScale="92500" lnSpcReduction="10000"/>
          </a:bodyPr>
          <a:lstStyle/>
          <a:p>
            <a:r>
              <a:rPr lang="en-US">
                <a:ea typeface="+mn-lt"/>
                <a:cs typeface="+mn-lt"/>
              </a:rPr>
              <a:t>Miles Davis was a Jazz music genius, there’s no question about that fact. His albums, Kind Of Blue is a masterpiece; Bitches’ Brew is probably one of the most important albums of its era, combining jazz and rock influences into something entirely new. He was also a monster. </a:t>
            </a:r>
          </a:p>
          <a:p>
            <a:r>
              <a:rPr lang="en-US">
                <a:ea typeface="+mn-lt"/>
                <a:cs typeface="+mn-lt"/>
              </a:rPr>
              <a:t>Miles Davis beat his wives with regularity, by his own admission. And in a rare interview with The New York Times, his first wife, Frances Davis, recalled, “I actually left running for my life—more than once.” These days, his history of abusive behavior has been largely forgotten or rationalized. Davis was a man with demons, and those demons fueled his music into being an expression of love, rage, and ego. He had the potential to be a cruel, brutal man, and he knew it. </a:t>
            </a:r>
            <a:endParaRPr lang="en-US"/>
          </a:p>
        </p:txBody>
      </p:sp>
      <p:pic>
        <p:nvPicPr>
          <p:cNvPr id="5" name="Picture Placeholder 4">
            <a:extLst>
              <a:ext uri="{FF2B5EF4-FFF2-40B4-BE49-F238E27FC236}">
                <a16:creationId xmlns:a16="http://schemas.microsoft.com/office/drawing/2014/main" id="{7917509A-2A34-6841-9C66-0E5AAA673747}"/>
              </a:ext>
            </a:extLst>
          </p:cNvPr>
          <p:cNvPicPr>
            <a:picLocks noGrp="1" noChangeAspect="1"/>
          </p:cNvPicPr>
          <p:nvPr>
            <p:ph type="pic" idx="1"/>
          </p:nvPr>
        </p:nvPicPr>
        <p:blipFill>
          <a:blip r:embed="rId2"/>
          <a:srcRect t="6692" b="6692"/>
          <a:stretch>
            <a:fillRect/>
          </a:stretch>
        </p:blipFill>
        <p:spPr/>
      </p:pic>
    </p:spTree>
    <p:extLst>
      <p:ext uri="{BB962C8B-B14F-4D97-AF65-F5344CB8AC3E}">
        <p14:creationId xmlns:p14="http://schemas.microsoft.com/office/powerpoint/2010/main" val="17789551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A921E-D282-6042-8133-F8F45E45B958}"/>
              </a:ext>
            </a:extLst>
          </p:cNvPr>
          <p:cNvSpPr>
            <a:spLocks noGrp="1"/>
          </p:cNvSpPr>
          <p:nvPr>
            <p:ph type="title"/>
          </p:nvPr>
        </p:nvSpPr>
        <p:spPr>
          <a:xfrm>
            <a:off x="6246812" y="-365953"/>
            <a:ext cx="5180251" cy="1727200"/>
          </a:xfrm>
        </p:spPr>
        <p:txBody>
          <a:bodyPr/>
          <a:lstStyle/>
          <a:p>
            <a:r>
              <a:rPr lang="en-US"/>
              <a:t>Mad at Miles</a:t>
            </a:r>
          </a:p>
        </p:txBody>
      </p:sp>
      <p:sp>
        <p:nvSpPr>
          <p:cNvPr id="4" name="Text Placeholder 3">
            <a:extLst>
              <a:ext uri="{FF2B5EF4-FFF2-40B4-BE49-F238E27FC236}">
                <a16:creationId xmlns:a16="http://schemas.microsoft.com/office/drawing/2014/main" id="{DBBD21EB-5324-304F-96E9-24E05F6B9CE9}"/>
              </a:ext>
            </a:extLst>
          </p:cNvPr>
          <p:cNvSpPr>
            <a:spLocks noGrp="1"/>
          </p:cNvSpPr>
          <p:nvPr>
            <p:ph type="body" sz="half" idx="2"/>
          </p:nvPr>
        </p:nvSpPr>
        <p:spPr>
          <a:xfrm>
            <a:off x="6304106" y="1361246"/>
            <a:ext cx="5180251" cy="2774224"/>
          </a:xfrm>
        </p:spPr>
        <p:txBody>
          <a:bodyPr>
            <a:noAutofit/>
          </a:bodyPr>
          <a:lstStyle/>
          <a:p>
            <a:pPr marL="342900" indent="-342900">
              <a:lnSpc>
                <a:spcPct val="100000"/>
              </a:lnSpc>
              <a:buFont typeface="Arial" panose="020B0604020202020204" pitchFamily="34" charset="0"/>
              <a:buChar char="•"/>
            </a:pPr>
            <a:r>
              <a:rPr lang="en-US" sz="1600">
                <a:latin typeface="+mj-lt"/>
              </a:rPr>
              <a:t>The character in this piece reluctantly exposes the monster behind the music and why she is so Mad at Miles. </a:t>
            </a:r>
          </a:p>
          <a:p>
            <a:pPr marL="342900" indent="-342900">
              <a:lnSpc>
                <a:spcPct val="100000"/>
              </a:lnSpc>
              <a:buFont typeface="Arial" panose="020B0604020202020204" pitchFamily="34" charset="0"/>
              <a:buChar char="•"/>
            </a:pPr>
            <a:r>
              <a:rPr lang="en-US" sz="1600">
                <a:latin typeface="+mj-lt"/>
              </a:rPr>
              <a:t>She continually proclaims that “He is guilty of self-confessed violent crimes against women such that we should break his albums, burn his tapes and scratch his CD’s until he acknowledges and apologizes and rethinks his position on The Woman Question.” Almost driving herself to the point of insanity while asking the questions.</a:t>
            </a:r>
          </a:p>
        </p:txBody>
      </p:sp>
      <p:pic>
        <p:nvPicPr>
          <p:cNvPr id="7" name="Picture 6" descr="A close up of text on a white background&#10;&#10;Description automatically generated">
            <a:extLst>
              <a:ext uri="{FF2B5EF4-FFF2-40B4-BE49-F238E27FC236}">
                <a16:creationId xmlns:a16="http://schemas.microsoft.com/office/drawing/2014/main" id="{61726DCA-7D8A-6443-B343-B04872C79A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77" y="521873"/>
            <a:ext cx="5679108" cy="5814253"/>
          </a:xfrm>
          <a:prstGeom prst="rect">
            <a:avLst/>
          </a:prstGeom>
        </p:spPr>
      </p:pic>
      <p:pic>
        <p:nvPicPr>
          <p:cNvPr id="8" name="Picture 7">
            <a:extLst>
              <a:ext uri="{FF2B5EF4-FFF2-40B4-BE49-F238E27FC236}">
                <a16:creationId xmlns:a16="http://schemas.microsoft.com/office/drawing/2014/main" id="{1875AE09-3D49-FF48-973A-10A1BB8F862F}"/>
              </a:ext>
            </a:extLst>
          </p:cNvPr>
          <p:cNvPicPr>
            <a:picLocks noChangeAspect="1"/>
          </p:cNvPicPr>
          <p:nvPr/>
        </p:nvPicPr>
        <p:blipFill>
          <a:blip r:embed="rId4"/>
          <a:stretch>
            <a:fillRect/>
          </a:stretch>
        </p:blipFill>
        <p:spPr>
          <a:xfrm>
            <a:off x="9561417" y="4462909"/>
            <a:ext cx="1922940" cy="2395090"/>
          </a:xfrm>
          <a:prstGeom prst="rect">
            <a:avLst/>
          </a:prstGeom>
        </p:spPr>
      </p:pic>
      <p:pic>
        <p:nvPicPr>
          <p:cNvPr id="9" name="Picture 8" descr="A close up of text on a white background&#10;&#10;Description automatically generated">
            <a:extLst>
              <a:ext uri="{FF2B5EF4-FFF2-40B4-BE49-F238E27FC236}">
                <a16:creationId xmlns:a16="http://schemas.microsoft.com/office/drawing/2014/main" id="{22F6E99F-C898-4144-80F8-2916CF589B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371" y="521873"/>
            <a:ext cx="5679108" cy="5814253"/>
          </a:xfrm>
          <a:prstGeom prst="rect">
            <a:avLst/>
          </a:prstGeom>
        </p:spPr>
      </p:pic>
      <p:pic>
        <p:nvPicPr>
          <p:cNvPr id="18" name="Picture Placeholder 17" descr="A picture containing person, man, standing, woman&#10;&#10;Description automatically generated">
            <a:extLst>
              <a:ext uri="{FF2B5EF4-FFF2-40B4-BE49-F238E27FC236}">
                <a16:creationId xmlns:a16="http://schemas.microsoft.com/office/drawing/2014/main" id="{A46892B1-3C11-DE4E-B129-3EA1602B5666}"/>
              </a:ext>
            </a:extLst>
          </p:cNvPr>
          <p:cNvPicPr>
            <a:picLocks noGrp="1" noChangeAspect="1"/>
          </p:cNvPicPr>
          <p:nvPr>
            <p:ph type="pic" idx="1"/>
          </p:nvPr>
        </p:nvPicPr>
        <p:blipFill>
          <a:blip r:embed="rId5">
            <a:extLst>
              <a:ext uri="{28A0092B-C50C-407E-A947-70E740481C1C}">
                <a14:useLocalDpi xmlns:a14="http://schemas.microsoft.com/office/drawing/2010/main" val="0"/>
              </a:ext>
            </a:extLst>
          </a:blip>
          <a:srcRect l="14830" r="14830"/>
          <a:stretch>
            <a:fillRect/>
          </a:stretch>
        </p:blipFill>
        <p:spPr>
          <a:xfrm>
            <a:off x="6941689" y="4462909"/>
            <a:ext cx="2074458" cy="2395091"/>
          </a:xfrm>
        </p:spPr>
      </p:pic>
    </p:spTree>
    <p:extLst>
      <p:ext uri="{BB962C8B-B14F-4D97-AF65-F5344CB8AC3E}">
        <p14:creationId xmlns:p14="http://schemas.microsoft.com/office/powerpoint/2010/main" val="54926637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theme/theme1.xml><?xml version="1.0" encoding="utf-8"?>
<a:theme xmlns:a="http://schemas.openxmlformats.org/drawingml/2006/main" name="Crimson landscape design templat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noFill/>
        </a:ln>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ln w="1905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square" rtlCol="0" anchor="ctr" anchorCtr="1">
        <a:spAutoFit/>
      </a:bodyPr>
      <a:lstStyle>
        <a:defPPr>
          <a:defRPr dirty="0" smtClean="0"/>
        </a:defPPr>
      </a:lstStyle>
    </a:txDef>
  </a:objectDefaults>
  <a:extraClrSchemeLst/>
  <a:extLst>
    <a:ext uri="{05A4C25C-085E-4340-85A3-A5531E510DB2}">
      <thm15:themeFamily xmlns:thm15="http://schemas.microsoft.com/office/thememl/2012/main" name="TF03460512.potx" id="{FAD57A1D-FD3F-410E-BC16-DC0572F34EA3}" vid="{8B1535A0-4296-40FA-BB7E-C6BB75A63359}"/>
    </a:ext>
  </a:extLst>
</a:theme>
</file>

<file path=ppt/theme/theme2.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1907</Words>
  <Application>Microsoft Macintosh PowerPoint</Application>
  <PresentationFormat>Custom</PresentationFormat>
  <Paragraphs>99</Paragraphs>
  <Slides>19</Slides>
  <Notes>5</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Cambria</vt:lpstr>
      <vt:lpstr>Century Gothic</vt:lpstr>
      <vt:lpstr>Crimson landscape design template</vt:lpstr>
      <vt:lpstr>Undergraduate Research Fellows </vt:lpstr>
      <vt:lpstr>Proposal</vt:lpstr>
      <vt:lpstr>Sexual Abuse</vt:lpstr>
      <vt:lpstr>Sexual Abuse on Campuses </vt:lpstr>
      <vt:lpstr>Mad at miles:  a black woman’s guide to truth by Pearl Cleage   </vt:lpstr>
      <vt:lpstr>Touring Theatre of North Carolina</vt:lpstr>
      <vt:lpstr>Pearl Cleage</vt:lpstr>
      <vt:lpstr>Miles Davis </vt:lpstr>
      <vt:lpstr>Mad at Miles</vt:lpstr>
      <vt:lpstr>Basic Training; facts of life</vt:lpstr>
      <vt:lpstr>Good Brother Blues </vt:lpstr>
      <vt:lpstr>Post Survey </vt:lpstr>
      <vt:lpstr>PowerPoint Presentation</vt:lpstr>
      <vt:lpstr>The Lost Scenes</vt:lpstr>
      <vt:lpstr>Learner Gain Matrix</vt:lpstr>
      <vt:lpstr>Creating Advocates </vt:lpstr>
      <vt:lpstr>PowerPoint Presentation</vt:lpstr>
      <vt:lpstr>Testimonies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Undergraduate Research Fellows </dc:title>
  <dc:creator>Victoria Walters</dc:creator>
  <cp:lastModifiedBy>Victoria Yvonne Walters</cp:lastModifiedBy>
  <cp:revision>6</cp:revision>
  <dcterms:created xsi:type="dcterms:W3CDTF">2020-05-31T20:55:04Z</dcterms:created>
  <dcterms:modified xsi:type="dcterms:W3CDTF">2024-08-27T02:59:35Z</dcterms:modified>
</cp:coreProperties>
</file>